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8" r:id="rId1"/>
    <p:sldMasterId id="2147483732" r:id="rId2"/>
  </p:sldMasterIdLst>
  <p:notesMasterIdLst>
    <p:notesMasterId r:id="rId40"/>
  </p:notesMasterIdLst>
  <p:handoutMasterIdLst>
    <p:handoutMasterId r:id="rId41"/>
  </p:handoutMasterIdLst>
  <p:sldIdLst>
    <p:sldId id="274" r:id="rId3"/>
    <p:sldId id="339" r:id="rId4"/>
    <p:sldId id="336" r:id="rId5"/>
    <p:sldId id="331" r:id="rId6"/>
    <p:sldId id="319" r:id="rId7"/>
    <p:sldId id="323" r:id="rId8"/>
    <p:sldId id="324" r:id="rId9"/>
    <p:sldId id="332" r:id="rId10"/>
    <p:sldId id="318" r:id="rId11"/>
    <p:sldId id="320" r:id="rId12"/>
    <p:sldId id="321" r:id="rId13"/>
    <p:sldId id="295" r:id="rId14"/>
    <p:sldId id="296" r:id="rId15"/>
    <p:sldId id="297" r:id="rId16"/>
    <p:sldId id="298" r:id="rId17"/>
    <p:sldId id="313" r:id="rId18"/>
    <p:sldId id="314" r:id="rId19"/>
    <p:sldId id="315" r:id="rId20"/>
    <p:sldId id="316" r:id="rId21"/>
    <p:sldId id="300" r:id="rId22"/>
    <p:sldId id="317" r:id="rId23"/>
    <p:sldId id="335" r:id="rId24"/>
    <p:sldId id="301" r:id="rId25"/>
    <p:sldId id="337" r:id="rId26"/>
    <p:sldId id="307" r:id="rId27"/>
    <p:sldId id="306" r:id="rId28"/>
    <p:sldId id="303" r:id="rId29"/>
    <p:sldId id="304" r:id="rId30"/>
    <p:sldId id="327" r:id="rId31"/>
    <p:sldId id="305" r:id="rId32"/>
    <p:sldId id="310" r:id="rId33"/>
    <p:sldId id="329" r:id="rId34"/>
    <p:sldId id="308" r:id="rId35"/>
    <p:sldId id="334" r:id="rId36"/>
    <p:sldId id="311" r:id="rId37"/>
    <p:sldId id="338" r:id="rId38"/>
    <p:sldId id="282" r:id="rId3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8AD41B1-DD7D-4703-9B5A-BBA8D71A0DD7}">
          <p14:sldIdLst>
            <p14:sldId id="274"/>
            <p14:sldId id="339"/>
            <p14:sldId id="336"/>
            <p14:sldId id="331"/>
            <p14:sldId id="319"/>
            <p14:sldId id="323"/>
            <p14:sldId id="324"/>
            <p14:sldId id="332"/>
            <p14:sldId id="318"/>
            <p14:sldId id="320"/>
            <p14:sldId id="321"/>
            <p14:sldId id="295"/>
            <p14:sldId id="296"/>
            <p14:sldId id="297"/>
            <p14:sldId id="298"/>
            <p14:sldId id="313"/>
            <p14:sldId id="314"/>
            <p14:sldId id="315"/>
            <p14:sldId id="316"/>
            <p14:sldId id="300"/>
            <p14:sldId id="317"/>
            <p14:sldId id="335"/>
            <p14:sldId id="301"/>
          </p14:sldIdLst>
        </p14:section>
        <p14:section name="Are you the manager of a TSP team?" id="{F9F78AAD-396C-4DC0-96C7-4459431FD65D}">
          <p14:sldIdLst>
            <p14:sldId id="337"/>
            <p14:sldId id="307"/>
            <p14:sldId id="306"/>
            <p14:sldId id="303"/>
            <p14:sldId id="304"/>
            <p14:sldId id="327"/>
            <p14:sldId id="305"/>
            <p14:sldId id="310"/>
            <p14:sldId id="329"/>
            <p14:sldId id="308"/>
            <p14:sldId id="334"/>
            <p14:sldId id="311"/>
            <p14:sldId id="338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pos="36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kasunic" initials="kaz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A1F"/>
    <a:srgbClr val="6699CC"/>
    <a:srgbClr val="9ED3D7"/>
    <a:srgbClr val="99CC00"/>
    <a:srgbClr val="5D3995"/>
    <a:srgbClr val="660000"/>
    <a:srgbClr val="9081BC"/>
    <a:srgbClr val="0033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 autoAdjust="0"/>
    <p:restoredTop sz="94598" autoAdjust="0"/>
  </p:normalViewPr>
  <p:slideViewPr>
    <p:cSldViewPr snapToGrid="0">
      <p:cViewPr varScale="1">
        <p:scale>
          <a:sx n="82" d="100"/>
          <a:sy n="82" d="100"/>
        </p:scale>
        <p:origin x="35" y="264"/>
      </p:cViewPr>
      <p:guideLst>
        <p:guide orient="horz" pos="1152"/>
        <p:guide pos="36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52"/>
    </p:cViewPr>
  </p:sorterViewPr>
  <p:notesViewPr>
    <p:cSldViewPr snapToGrid="0">
      <p:cViewPr>
        <p:scale>
          <a:sx n="80" d="100"/>
          <a:sy n="80" d="100"/>
        </p:scale>
        <p:origin x="-2898" y="-60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1"/>
          <p:cNvSpPr>
            <a:spLocks noChangeArrowheads="1"/>
          </p:cNvSpPr>
          <p:nvPr/>
        </p:nvSpPr>
        <p:spPr bwMode="auto">
          <a:xfrm>
            <a:off x="4115079" y="8731382"/>
            <a:ext cx="2157046" cy="46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83" tIns="0" rIns="19083" bIns="0" anchor="b"/>
          <a:lstStyle/>
          <a:p>
            <a:pPr algn="r" defTabSz="956647">
              <a:lnSpc>
                <a:spcPct val="89000"/>
              </a:lnSpc>
              <a:spcBef>
                <a:spcPct val="40000"/>
              </a:spcBef>
            </a:pPr>
            <a:r>
              <a:rPr lang="en-US" sz="900" dirty="0"/>
              <a:t>© 2012 Carnegie Mellon University</a:t>
            </a:r>
          </a:p>
          <a:p>
            <a:pPr defTabSz="956647">
              <a:lnSpc>
                <a:spcPct val="89000"/>
              </a:lnSpc>
              <a:spcBef>
                <a:spcPct val="40000"/>
              </a:spcBef>
            </a:pPr>
            <a:r>
              <a:rPr lang="en-US" sz="800" i="1" dirty="0">
                <a:latin typeface="Times New Roman" pitchFamily="18" charset="0"/>
              </a:rPr>
              <a:t>  </a:t>
            </a:r>
          </a:p>
        </p:txBody>
      </p:sp>
      <p:sp>
        <p:nvSpPr>
          <p:cNvPr id="61443" name="Rectangle 12"/>
          <p:cNvSpPr>
            <a:spLocks noChangeArrowheads="1"/>
          </p:cNvSpPr>
          <p:nvPr/>
        </p:nvSpPr>
        <p:spPr bwMode="auto">
          <a:xfrm>
            <a:off x="6519288" y="8873837"/>
            <a:ext cx="337038" cy="2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2" tIns="44525" rIns="89052" bIns="44525">
            <a:spAutoFit/>
          </a:bodyPr>
          <a:lstStyle/>
          <a:p>
            <a:pPr algn="ctr" defTabSz="910176" eaLnBrk="0" hangingPunct="0">
              <a:lnSpc>
                <a:spcPct val="90000"/>
              </a:lnSpc>
              <a:spcBef>
                <a:spcPct val="0"/>
              </a:spcBef>
            </a:pPr>
            <a:fld id="{E77332DC-C9A1-4DFB-83DA-1AF5A7A888BD}" type="slidenum">
              <a:rPr lang="en-US" b="1"/>
              <a:pPr algn="ctr" defTabSz="910176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/>
          </a:p>
        </p:txBody>
      </p:sp>
      <p:sp>
        <p:nvSpPr>
          <p:cNvPr id="61444" name="Line 15"/>
          <p:cNvSpPr>
            <a:spLocks noChangeShapeType="1"/>
          </p:cNvSpPr>
          <p:nvPr/>
        </p:nvSpPr>
        <p:spPr bwMode="auto">
          <a:xfrm flipH="1">
            <a:off x="231112" y="8758592"/>
            <a:ext cx="6548176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25" tIns="44913" rIns="89825" bIns="44913" anchor="ctr">
            <a:spAutoFit/>
          </a:bodyPr>
          <a:lstStyle/>
          <a:p>
            <a:endParaRPr lang="en-US"/>
          </a:p>
        </p:txBody>
      </p:sp>
      <p:pic>
        <p:nvPicPr>
          <p:cNvPr id="61445" name="Picture 16" descr="SEI_CMU_1Line_Bl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11" y="8854629"/>
            <a:ext cx="3768411" cy="22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9852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078" y="4416111"/>
            <a:ext cx="5142244" cy="418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115079" y="8731382"/>
            <a:ext cx="2157046" cy="46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3" tIns="0" rIns="19083" bIns="0" numCol="1" anchor="b" anchorCtr="0" compatLnSpc="1">
            <a:prstTxWarp prst="textNoShape">
              <a:avLst/>
            </a:prstTxWarp>
          </a:bodyPr>
          <a:lstStyle>
            <a:lvl1pPr algn="r" defTabSz="957519">
              <a:lnSpc>
                <a:spcPct val="89000"/>
              </a:lnSpc>
              <a:spcBef>
                <a:spcPct val="40000"/>
              </a:spcBef>
              <a:defRPr sz="900" i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© </a:t>
            </a:r>
            <a:r>
              <a:rPr lang="en-US" dirty="0" smtClean="0"/>
              <a:t>2012 Carnegie </a:t>
            </a:r>
            <a:r>
              <a:rPr lang="en-US" dirty="0"/>
              <a:t>Mellon University</a:t>
            </a:r>
          </a:p>
          <a:p>
            <a:pPr>
              <a:defRPr/>
            </a:pPr>
            <a:r>
              <a:rPr lang="en-US" dirty="0"/>
              <a:t>  </a:t>
            </a:r>
          </a:p>
        </p:txBody>
      </p:sp>
      <p:sp>
        <p:nvSpPr>
          <p:cNvPr id="34821" name="Rectangle 9"/>
          <p:cNvSpPr>
            <a:spLocks noChangeArrowheads="1"/>
          </p:cNvSpPr>
          <p:nvPr/>
        </p:nvSpPr>
        <p:spPr bwMode="auto">
          <a:xfrm>
            <a:off x="6519288" y="8873837"/>
            <a:ext cx="337038" cy="2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2" tIns="44525" rIns="89052" bIns="44525">
            <a:spAutoFit/>
          </a:bodyPr>
          <a:lstStyle/>
          <a:p>
            <a:pPr algn="ctr" defTabSz="910176" eaLnBrk="0" hangingPunct="0">
              <a:lnSpc>
                <a:spcPct val="90000"/>
              </a:lnSpc>
              <a:spcBef>
                <a:spcPct val="0"/>
              </a:spcBef>
            </a:pPr>
            <a:fld id="{EB6BF9E0-53D9-4E89-ACA5-E862C3383726}" type="slidenum">
              <a:rPr lang="en-US" b="1"/>
              <a:pPr algn="ctr" defTabSz="910176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79386" y="299317"/>
            <a:ext cx="2733221" cy="46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3" tIns="0" rIns="19083" bIns="0" numCol="1" anchor="t" anchorCtr="0" compatLnSpc="1">
            <a:prstTxWarp prst="textNoShape">
              <a:avLst/>
            </a:prstTxWarp>
          </a:bodyPr>
          <a:lstStyle>
            <a:lvl1pPr defTabSz="957519" eaLnBrk="0" hangingPunct="0">
              <a:spcBef>
                <a:spcPct val="0"/>
              </a:spcBef>
              <a:defRPr b="1"/>
            </a:lvl1pPr>
          </a:lstStyle>
          <a:p>
            <a:pPr>
              <a:defRPr/>
            </a:pPr>
            <a:r>
              <a:rPr lang="en-US"/>
              <a:t>Reporting to Management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4831" y="299317"/>
            <a:ext cx="2733222" cy="46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3" tIns="0" rIns="19083" bIns="0" numCol="1" anchor="t" anchorCtr="0" compatLnSpc="1">
            <a:prstTxWarp prst="textNoShape">
              <a:avLst/>
            </a:prstTxWarp>
          </a:bodyPr>
          <a:lstStyle>
            <a:lvl1pPr algn="r" defTabSz="957519" eaLnBrk="0" hangingPunct="0">
              <a:spcBef>
                <a:spcPct val="0"/>
              </a:spcBef>
              <a:defRPr/>
            </a:lvl1pPr>
          </a:lstStyle>
          <a:p>
            <a:pPr>
              <a:defRPr/>
            </a:pPr>
            <a:fld id="{E52BA6C8-F783-477C-B936-79BFFA62BD75}" type="datetime1">
              <a:rPr lang="en-US"/>
              <a:pPr>
                <a:defRPr/>
              </a:pPr>
              <a:t>9/5/2018</a:t>
            </a:fld>
            <a:endParaRPr lang="en-US"/>
          </a:p>
        </p:txBody>
      </p:sp>
      <p:sp>
        <p:nvSpPr>
          <p:cNvPr id="34824" name="Line 17"/>
          <p:cNvSpPr>
            <a:spLocks noChangeShapeType="1"/>
          </p:cNvSpPr>
          <p:nvPr/>
        </p:nvSpPr>
        <p:spPr bwMode="auto">
          <a:xfrm flipH="1">
            <a:off x="231112" y="8758592"/>
            <a:ext cx="6548176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25" tIns="44913" rIns="89825" bIns="44913" anchor="ctr">
            <a:spAutoFit/>
          </a:bodyPr>
          <a:lstStyle/>
          <a:p>
            <a:endParaRPr lang="en-US"/>
          </a:p>
        </p:txBody>
      </p:sp>
      <p:pic>
        <p:nvPicPr>
          <p:cNvPr id="34825" name="Picture 18" descr="SEI_CMU_1Line_B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11" y="8854629"/>
            <a:ext cx="3768411" cy="22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41403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buChar char="•"/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3584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489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205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403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47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505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45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2474" y="4416111"/>
            <a:ext cx="5145454" cy="41808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6991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608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2474" y="4416111"/>
            <a:ext cx="5145454" cy="41808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075990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710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82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1258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13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951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349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813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68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6955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307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100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4915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2474" y="4416111"/>
            <a:ext cx="5145454" cy="41808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344912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396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529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597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427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051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120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2474" y="4416111"/>
            <a:ext cx="5145454" cy="41808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842108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222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034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3786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325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53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740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837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583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993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038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632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2474" y="4416111"/>
            <a:ext cx="5145454" cy="41808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751237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0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939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2474" y="4416111"/>
            <a:ext cx="5145454" cy="41808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43511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925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6041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684" y="4417711"/>
            <a:ext cx="5139034" cy="41808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90933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02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5734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6438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91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58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eaLnBrk="1" hangingPunct="1"/>
            <a:r>
              <a:rPr lang="en-US" sz="900" i="0" dirty="0"/>
              <a:t>© </a:t>
            </a:r>
            <a:r>
              <a:rPr lang="en-US" sz="900" i="0" dirty="0" smtClean="0"/>
              <a:t>2012 Carnegie </a:t>
            </a:r>
            <a:r>
              <a:rPr lang="en-US" sz="900" i="0" dirty="0"/>
              <a:t>Mellon University</a:t>
            </a:r>
          </a:p>
          <a:p>
            <a:pPr algn="l" eaLnBrk="1" hangingPunct="1"/>
            <a:r>
              <a:rPr lang="en-US" sz="800" dirty="0">
                <a:latin typeface="Times New Roman" pitchFamily="18" charset="0"/>
              </a:rPr>
              <a:t>  </a:t>
            </a:r>
          </a:p>
        </p:txBody>
      </p:sp>
      <p:sp>
        <p:nvSpPr>
          <p:cNvPr id="3789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9934" indent="-288436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53744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15242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76740" indent="-230749" defTabSz="956647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38237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99735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61233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922730" indent="-230749" defTabSz="956647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r>
              <a:rPr lang="en-US" smtClean="0"/>
              <a:t>Reporting to Management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7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90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2012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Reporting to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848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17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2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43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22203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997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5486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569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08513" y="1447800"/>
            <a:ext cx="4151312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7422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50902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779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5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July 2012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0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3213100" y="3165475"/>
            <a:ext cx="5016500" cy="320675"/>
          </a:xfrm>
          <a:ln w="6350"/>
        </p:spPr>
        <p:txBody>
          <a:bodyPr lIns="91440" tIns="45720" rIns="91440" bIns="45720" anchor="ctr">
            <a:spAutoFit/>
          </a:bodyPr>
          <a:lstStyle>
            <a:lvl1pPr>
              <a:spcAft>
                <a:spcPct val="0"/>
              </a:spcAft>
              <a:tabLst>
                <a:tab pos="2463800" algn="l"/>
              </a:tabLst>
              <a:defRPr sz="15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3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2410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262433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8051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4149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95046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9181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959841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996980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0875098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0064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365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07858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55537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4640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3643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119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943434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762949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417290"/>
            <a:ext cx="8505825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Team Leader	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Reporting to Management	©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935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16" r:id="rId14"/>
    <p:sldLayoutId id="2147483717" r:id="rId15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546100"/>
            <a:ext cx="85058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406400"/>
            <a:ext cx="9144000" cy="1588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6248400" y="6575425"/>
            <a:ext cx="2355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 sz="800" b="1" dirty="0">
                <a:solidFill>
                  <a:srgbClr val="000000"/>
                </a:solidFill>
              </a:rPr>
              <a:t>© 2012 Carnegie Mellon University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03200" y="101600"/>
            <a:ext cx="533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43938" y="6565900"/>
            <a:ext cx="323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BED4304D-CDA4-4FA1-AEB0-E367D55D66BE}" type="slidenum">
              <a:rPr lang="en-US" sz="900" b="1">
                <a:solidFill>
                  <a:srgbClr val="000000"/>
                </a:solidFill>
              </a:rPr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3556000" y="101600"/>
            <a:ext cx="5334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algn="r"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July 2012</a:t>
            </a:r>
          </a:p>
        </p:txBody>
      </p:sp>
    </p:spTree>
    <p:extLst>
      <p:ext uri="{BB962C8B-B14F-4D97-AF65-F5344CB8AC3E}">
        <p14:creationId xmlns:p14="http://schemas.microsoft.com/office/powerpoint/2010/main" val="231860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emf"/><Relationship Id="rId4" Type="http://schemas.openxmlformats.org/officeDocument/2006/relationships/image" Target="../media/image2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mkasunic\Desktop\SVN%20Checkout\TSP%20Team%20Leader%20course\Course%20Notebook\Notebook%20Contents\M8.%20Reporting%20to%20Management\STATUS.doc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mkasunic\Desktop\SVN%20Checkout\TSP%20Team%20Leader%20course\Course%20Notebook\Notebook%20Contents\M8.%20Reporting%20to%20Management\EX8%20-%20Reporting%20to%20Mgmt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ChangeArrowheads="1"/>
          </p:cNvSpPr>
          <p:nvPr/>
        </p:nvSpPr>
        <p:spPr bwMode="auto">
          <a:xfrm>
            <a:off x="4181475" y="5726113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endParaRPr lang="en-US" sz="2000"/>
          </a:p>
        </p:txBody>
      </p:sp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3961010" y="3158754"/>
            <a:ext cx="42495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2000" b="0" spc="200" smtClean="0">
                <a:solidFill>
                  <a:srgbClr val="002060"/>
                </a:solidFill>
              </a:rPr>
              <a:t>Leading a Development Team</a:t>
            </a:r>
            <a:endParaRPr lang="en-US" b="0" spc="200" dirty="0" smtClean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68469" y="2450785"/>
            <a:ext cx="5237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Reporting to Management</a:t>
            </a:r>
            <a:endParaRPr lang="en-US" sz="3200" b="1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174274" y="3035560"/>
            <a:ext cx="5044214" cy="0"/>
          </a:xfrm>
          <a:prstGeom prst="line">
            <a:avLst/>
          </a:prstGeom>
          <a:noFill/>
          <a:ln w="76200" cap="flat" cmpd="sng" algn="ctr">
            <a:solidFill>
              <a:srgbClr val="00206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249" y="4713288"/>
            <a:ext cx="1885950" cy="149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Begin by Summarizing the Key Launch Results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If the project is on track, then say so.</a:t>
            </a:r>
          </a:p>
          <a:p>
            <a:pPr marL="0" indent="0"/>
            <a:r>
              <a:rPr lang="en-US" dirty="0" smtClean="0"/>
              <a:t>If the project is behind schedule, then say so, but</a:t>
            </a:r>
          </a:p>
          <a:p>
            <a:pPr marL="739775" lvl="1" indent="-339725"/>
            <a:r>
              <a:rPr lang="en-US" dirty="0" smtClean="0"/>
              <a:t>emphasize that a recovery plan has been</a:t>
            </a:r>
            <a:br>
              <a:rPr lang="en-US" dirty="0" smtClean="0"/>
            </a:br>
            <a:r>
              <a:rPr lang="en-US" dirty="0" smtClean="0"/>
              <a:t>developed and will be presented</a:t>
            </a:r>
          </a:p>
          <a:p>
            <a:pPr marL="739775" lvl="1" indent="-339725"/>
            <a:r>
              <a:rPr lang="en-US" dirty="0" smtClean="0"/>
              <a:t>If you need help from management to recover, then</a:t>
            </a:r>
            <a:br>
              <a:rPr lang="en-US" dirty="0" smtClean="0"/>
            </a:br>
            <a:r>
              <a:rPr lang="en-US" dirty="0" smtClean="0"/>
              <a:t>indicate whether the help required is significant or minimal. </a:t>
            </a:r>
          </a:p>
          <a:p>
            <a:pPr marL="739775" lvl="1" indent="-339725"/>
            <a:endParaRPr lang="en-US" dirty="0"/>
          </a:p>
        </p:txBody>
      </p:sp>
      <p:sp>
        <p:nvSpPr>
          <p:cNvPr id="9" name="Isosceles Triangle 8"/>
          <p:cNvSpPr/>
          <p:nvPr/>
        </p:nvSpPr>
        <p:spPr bwMode="auto">
          <a:xfrm rot="5400000">
            <a:off x="6752186" y="4839844"/>
            <a:ext cx="157276" cy="131063"/>
          </a:xfrm>
          <a:prstGeom prst="triangle">
            <a:avLst/>
          </a:prstGeom>
          <a:solidFill>
            <a:srgbClr val="6699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2583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249" y="4713288"/>
            <a:ext cx="1885950" cy="149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Use Data to Describe Status</a:t>
            </a:r>
            <a:endParaRPr lang="en-US" dirty="0"/>
          </a:p>
        </p:txBody>
      </p:sp>
      <p:pic>
        <p:nvPicPr>
          <p:cNvPr id="66562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3470823" cy="26019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3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316984"/>
            <a:ext cx="3470823" cy="26019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4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675" y="1498228"/>
            <a:ext cx="3505200" cy="262768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Isosceles Triangle 10"/>
          <p:cNvSpPr/>
          <p:nvPr/>
        </p:nvSpPr>
        <p:spPr bwMode="auto">
          <a:xfrm rot="5400000">
            <a:off x="6752186" y="5058919"/>
            <a:ext cx="157276" cy="131063"/>
          </a:xfrm>
          <a:prstGeom prst="triangle">
            <a:avLst/>
          </a:prstGeom>
          <a:solidFill>
            <a:srgbClr val="6699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6198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General Guidelines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28725"/>
            <a:ext cx="8455025" cy="4038600"/>
          </a:xfrm>
        </p:spPr>
        <p:txBody>
          <a:bodyPr/>
          <a:lstStyle/>
          <a:p>
            <a:pPr eaLnBrk="1" hangingPunct="1"/>
            <a:r>
              <a:rPr lang="en-US" dirty="0" smtClean="0"/>
              <a:t>Compare current status against the baseline.</a:t>
            </a:r>
          </a:p>
          <a:p>
            <a:pPr eaLnBrk="1" hangingPunct="1"/>
            <a:r>
              <a:rPr lang="en-US" dirty="0" smtClean="0"/>
              <a:t>Describe any problems the team is encountering.</a:t>
            </a:r>
          </a:p>
          <a:p>
            <a:pPr lvl="1" eaLnBrk="1" hangingPunct="1"/>
            <a:r>
              <a:rPr lang="en-US" dirty="0" smtClean="0"/>
              <a:t>If workload growth has been a problem, say why and give the principal sources.</a:t>
            </a:r>
          </a:p>
          <a:p>
            <a:pPr lvl="1" eaLnBrk="1" hangingPunct="1"/>
            <a:r>
              <a:rPr lang="en-US" dirty="0" smtClean="0"/>
              <a:t>If task-hour performance is a problem, explain why.</a:t>
            </a:r>
          </a:p>
          <a:p>
            <a:pPr eaLnBrk="1" hangingPunct="1"/>
            <a:r>
              <a:rPr lang="en-US" dirty="0" smtClean="0"/>
              <a:t>Describe what has changed since the last status report.</a:t>
            </a:r>
          </a:p>
          <a:p>
            <a:pPr lvl="1" eaLnBrk="1" hangingPunct="1"/>
            <a:r>
              <a:rPr lang="en-US" dirty="0" smtClean="0"/>
              <a:t>If previously planned actions were not taken, explain why not.</a:t>
            </a:r>
          </a:p>
          <a:p>
            <a:pPr lvl="1" eaLnBrk="1" hangingPunct="1"/>
            <a:r>
              <a:rPr lang="en-US" dirty="0" smtClean="0"/>
              <a:t>If actions were taken but did not work, </a:t>
            </a:r>
            <a:br>
              <a:rPr lang="en-US" dirty="0" smtClean="0"/>
            </a:br>
            <a:r>
              <a:rPr lang="en-US" dirty="0" smtClean="0"/>
              <a:t>explain why not.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249" y="4713288"/>
            <a:ext cx="1885950" cy="149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Isosceles Triangle 10"/>
          <p:cNvSpPr/>
          <p:nvPr/>
        </p:nvSpPr>
        <p:spPr bwMode="auto">
          <a:xfrm rot="5400000">
            <a:off x="6752186" y="5058919"/>
            <a:ext cx="157276" cy="131063"/>
          </a:xfrm>
          <a:prstGeom prst="triangle">
            <a:avLst/>
          </a:prstGeom>
          <a:solidFill>
            <a:srgbClr val="6699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Projecting When the Project Will Complete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25146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State the team’s current projection for completing the project.</a:t>
            </a:r>
          </a:p>
          <a:p>
            <a:pPr marL="801688" lvl="1" indent="-401638" eaLnBrk="1" hangingPunct="1"/>
            <a:r>
              <a:rPr lang="en-US" dirty="0" smtClean="0"/>
              <a:t>Any projection is based on assumption(s).</a:t>
            </a:r>
          </a:p>
          <a:p>
            <a:pPr marL="801688" lvl="1" indent="-401638" eaLnBrk="1" hangingPunct="1"/>
            <a:r>
              <a:rPr lang="en-US" dirty="0" smtClean="0"/>
              <a:t>Accompany your projection with clearly stated assumptions.</a:t>
            </a:r>
          </a:p>
          <a:p>
            <a:pPr marL="801688" lvl="1" indent="-401638" eaLnBrk="1" hangingPunct="1"/>
            <a:r>
              <a:rPr lang="en-US" dirty="0" smtClean="0"/>
              <a:t>Use </a:t>
            </a:r>
            <a:r>
              <a:rPr lang="en-US" i="1" dirty="0" smtClean="0"/>
              <a:t>data</a:t>
            </a:r>
            <a:r>
              <a:rPr lang="en-US" dirty="0" smtClean="0"/>
              <a:t> to justify your assumptions.</a:t>
            </a:r>
          </a:p>
          <a:p>
            <a:pPr marL="801688" lvl="1" indent="-401638" eaLnBrk="1" hangingPunct="1"/>
            <a:r>
              <a:rPr lang="en-US" dirty="0" smtClean="0"/>
              <a:t>When part of a recovery plan, deliver the projection in the context of the plan.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249" y="4713288"/>
            <a:ext cx="1885950" cy="149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Isosceles Triangle 10"/>
          <p:cNvSpPr/>
          <p:nvPr/>
        </p:nvSpPr>
        <p:spPr bwMode="auto">
          <a:xfrm rot="5400000">
            <a:off x="6752186" y="5287519"/>
            <a:ext cx="157276" cy="131063"/>
          </a:xfrm>
          <a:prstGeom prst="triangle">
            <a:avLst/>
          </a:prstGeom>
          <a:solidFill>
            <a:srgbClr val="6699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689420"/>
          </a:xfrm>
        </p:spPr>
        <p:txBody>
          <a:bodyPr/>
          <a:lstStyle/>
          <a:p>
            <a:pPr eaLnBrk="1" hangingPunct="1"/>
            <a:r>
              <a:rPr lang="en-US" dirty="0" smtClean="0"/>
              <a:t>Examples: Assumptions When Projecting</a:t>
            </a:r>
            <a:br>
              <a:rPr lang="en-US" dirty="0" smtClean="0"/>
            </a:br>
            <a:r>
              <a:rPr lang="en-US" dirty="0" smtClean="0"/>
              <a:t>Project Completion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Some typical projection assumptions:</a:t>
            </a:r>
          </a:p>
          <a:p>
            <a:pPr lvl="1" eaLnBrk="1" hangingPunct="1"/>
            <a:r>
              <a:rPr lang="en-US" dirty="0" smtClean="0"/>
              <a:t>The future task-hour rate will approximate the average of the last four weeks.</a:t>
            </a:r>
          </a:p>
          <a:p>
            <a:pPr lvl="1" eaLnBrk="1" hangingPunct="1"/>
            <a:r>
              <a:rPr lang="en-US" dirty="0" smtClean="0"/>
              <a:t>The weekly EV rate will continue as it has for the project to date.</a:t>
            </a:r>
          </a:p>
          <a:p>
            <a:pPr lvl="1" eaLnBrk="1" hangingPunct="1"/>
            <a:r>
              <a:rPr lang="en-US" dirty="0" smtClean="0"/>
              <a:t>We will reduce workload growth to 5% by taking the following actions: …</a:t>
            </a:r>
          </a:p>
          <a:p>
            <a:pPr lvl="1" eaLnBrk="1" hangingPunct="1"/>
            <a:r>
              <a:rPr lang="en-US" dirty="0" smtClean="0"/>
              <a:t>We expect that the 3% plan underestimate to date will continue for the remainder of the project.</a:t>
            </a:r>
          </a:p>
          <a:p>
            <a:pPr marL="0" indent="0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249" y="4713288"/>
            <a:ext cx="1885950" cy="149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Isosceles Triangle 11"/>
          <p:cNvSpPr/>
          <p:nvPr/>
        </p:nvSpPr>
        <p:spPr bwMode="auto">
          <a:xfrm rot="5400000">
            <a:off x="6752186" y="5287519"/>
            <a:ext cx="157276" cy="131063"/>
          </a:xfrm>
          <a:prstGeom prst="triangle">
            <a:avLst/>
          </a:prstGeom>
          <a:solidFill>
            <a:srgbClr val="6699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Consider Developing Multiple Projections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Make several schedule projections.</a:t>
            </a:r>
            <a:endParaRPr lang="en-US" sz="600" dirty="0" smtClean="0"/>
          </a:p>
          <a:p>
            <a:pPr marL="852488" lvl="1" indent="-452438" eaLnBrk="1" hangingPunct="1"/>
            <a:r>
              <a:rPr lang="en-US" dirty="0" smtClean="0"/>
              <a:t>Base one on the assumption that current trends will continue.</a:t>
            </a:r>
            <a:endParaRPr lang="en-US" sz="600" dirty="0" smtClean="0"/>
          </a:p>
          <a:p>
            <a:pPr marL="852488" lvl="1" indent="-452438" eaLnBrk="1" hangingPunct="1"/>
            <a:r>
              <a:rPr lang="en-US" dirty="0" smtClean="0"/>
              <a:t>Base another on the assumption that your team’s recovery plan is effectively implemented.</a:t>
            </a:r>
          </a:p>
          <a:p>
            <a:pPr marL="0" indent="0" eaLnBrk="1" hangingPunct="1"/>
            <a:endParaRPr lang="en-US" sz="600" dirty="0" smtClean="0"/>
          </a:p>
          <a:p>
            <a:pPr marL="0" indent="0" eaLnBrk="1" hangingPunct="1"/>
            <a:r>
              <a:rPr lang="en-US" dirty="0" smtClean="0"/>
              <a:t>Also consider other scenarios that</a:t>
            </a:r>
            <a:br>
              <a:rPr lang="en-US" dirty="0" smtClean="0"/>
            </a:br>
            <a:r>
              <a:rPr lang="en-US" dirty="0" smtClean="0"/>
              <a:t>seem likely to occur:</a:t>
            </a:r>
          </a:p>
          <a:p>
            <a:pPr lvl="1" eaLnBrk="1" hangingPunct="1"/>
            <a:r>
              <a:rPr lang="en-US" dirty="0" smtClean="0"/>
              <a:t>one or more major risks materialize</a:t>
            </a:r>
          </a:p>
          <a:p>
            <a:pPr lvl="1" eaLnBrk="1" hangingPunct="1"/>
            <a:r>
              <a:rPr lang="en-US" dirty="0" smtClean="0"/>
              <a:t>workload changes</a:t>
            </a:r>
          </a:p>
          <a:p>
            <a:pPr lvl="1" eaLnBrk="1" hangingPunct="1"/>
            <a:r>
              <a:rPr lang="en-US" dirty="0" smtClean="0"/>
              <a:t>resource changes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733800"/>
            <a:ext cx="2985852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81" r="27378"/>
          <a:stretch/>
        </p:blipFill>
        <p:spPr bwMode="auto">
          <a:xfrm>
            <a:off x="155575" y="1631950"/>
            <a:ext cx="5589142" cy="4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Developing a Schedule Projection - 1</a:t>
            </a:r>
          </a:p>
        </p:txBody>
      </p:sp>
      <p:sp>
        <p:nvSpPr>
          <p:cNvPr id="15364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5946775" y="1828800"/>
            <a:ext cx="2968625" cy="37338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en-US" sz="1900" i="1" dirty="0" smtClean="0"/>
              <a:t>Baseline cumulative plan value </a:t>
            </a:r>
            <a:r>
              <a:rPr lang="en-US" sz="1900" dirty="0" smtClean="0"/>
              <a:t>is the plan the team developed during the launch.    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sz="1900" dirty="0" smtClean="0"/>
              <a:t>Based on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900" dirty="0" smtClean="0"/>
              <a:t>total estimated effort to complete project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900" dirty="0" smtClean="0"/>
              <a:t>task hours the team has available each week</a:t>
            </a:r>
          </a:p>
          <a:p>
            <a:pPr marL="0" indent="0" eaLnBrk="1" hangingPunct="1">
              <a:lnSpc>
                <a:spcPct val="90000"/>
              </a:lnSpc>
            </a:pPr>
            <a:endParaRPr lang="en-US" sz="1900" dirty="0" smtClean="0"/>
          </a:p>
        </p:txBody>
      </p:sp>
      <p:sp>
        <p:nvSpPr>
          <p:cNvPr id="2" name="Rectangular Callout 1"/>
          <p:cNvSpPr/>
          <p:nvPr/>
        </p:nvSpPr>
        <p:spPr bwMode="auto">
          <a:xfrm>
            <a:off x="1222375" y="3765550"/>
            <a:ext cx="1371600" cy="403027"/>
          </a:xfrm>
          <a:prstGeom prst="wedgeRectCallout">
            <a:avLst>
              <a:gd name="adj1" fmla="val 60527"/>
              <a:gd name="adj2" fmla="val 106549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Baseline 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Plan Value</a:t>
            </a:r>
          </a:p>
        </p:txBody>
      </p:sp>
      <p:sp>
        <p:nvSpPr>
          <p:cNvPr id="4" name="TextBox 3"/>
          <p:cNvSpPr txBox="1"/>
          <p:nvPr/>
        </p:nvSpPr>
        <p:spPr>
          <a:xfrm rot="16200000">
            <a:off x="-179235" y="3566960"/>
            <a:ext cx="1075936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Percent Effort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802681" y="3566960"/>
            <a:ext cx="2337499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Percent  Planned or Earned Value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9" r="26624"/>
          <a:stretch/>
        </p:blipFill>
        <p:spPr bwMode="auto">
          <a:xfrm>
            <a:off x="76200" y="1653990"/>
            <a:ext cx="5311739" cy="449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Developing a Schedule Projection - 2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715000" y="1828800"/>
            <a:ext cx="3200400" cy="3733800"/>
          </a:xfrm>
        </p:spPr>
        <p:txBody>
          <a:bodyPr/>
          <a:lstStyle/>
          <a:p>
            <a:pPr marL="0" indent="0" eaLnBrk="1" hangingPunct="1"/>
            <a:r>
              <a:rPr lang="en-US" sz="1900" i="1" dirty="0" smtClean="0"/>
              <a:t>Cumulative plan value </a:t>
            </a:r>
            <a:r>
              <a:rPr lang="en-US" sz="1900" dirty="0" smtClean="0"/>
              <a:t>is the team’s current plan.    </a:t>
            </a:r>
          </a:p>
          <a:p>
            <a:pPr marL="0" indent="0" eaLnBrk="1" hangingPunct="1"/>
            <a:r>
              <a:rPr lang="en-US" sz="1900" dirty="0" smtClean="0"/>
              <a:t>Team is expected to update on weekly basis.</a:t>
            </a:r>
          </a:p>
          <a:p>
            <a:pPr marL="0" indent="0" eaLnBrk="1" hangingPunct="1"/>
            <a:r>
              <a:rPr lang="en-US" sz="1900" dirty="0" smtClean="0"/>
              <a:t>In this example, the amount of estimated work has increased.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835447" y="3288481"/>
            <a:ext cx="2337499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Percent  Planned or Earned Value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40812" y="5849271"/>
            <a:ext cx="689727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Week</a:t>
            </a:r>
          </a:p>
        </p:txBody>
      </p:sp>
      <p:sp>
        <p:nvSpPr>
          <p:cNvPr id="7" name="Rectangular Callout 6"/>
          <p:cNvSpPr/>
          <p:nvPr/>
        </p:nvSpPr>
        <p:spPr bwMode="auto">
          <a:xfrm>
            <a:off x="1066800" y="3487071"/>
            <a:ext cx="1371600" cy="403027"/>
          </a:xfrm>
          <a:prstGeom prst="wedgeRectCallout">
            <a:avLst>
              <a:gd name="adj1" fmla="val 60527"/>
              <a:gd name="adj2" fmla="val 106549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Baseline 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Plan Value</a:t>
            </a:r>
          </a:p>
        </p:txBody>
      </p:sp>
      <p:sp>
        <p:nvSpPr>
          <p:cNvPr id="8" name="Rectangular Callout 7"/>
          <p:cNvSpPr/>
          <p:nvPr/>
        </p:nvSpPr>
        <p:spPr bwMode="auto">
          <a:xfrm>
            <a:off x="2209800" y="2675957"/>
            <a:ext cx="914400" cy="403027"/>
          </a:xfrm>
          <a:prstGeom prst="wedgeRectCallout">
            <a:avLst>
              <a:gd name="adj1" fmla="val 101351"/>
              <a:gd name="adj2" fmla="val 172829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Plan Value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9" t="9164" r="26344"/>
          <a:stretch/>
        </p:blipFill>
        <p:spPr bwMode="auto">
          <a:xfrm>
            <a:off x="431515" y="1648788"/>
            <a:ext cx="4993240" cy="444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Developing a Schedule Projection - 3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715000" y="1828800"/>
            <a:ext cx="3200400" cy="3505200"/>
          </a:xfrm>
        </p:spPr>
        <p:txBody>
          <a:bodyPr/>
          <a:lstStyle/>
          <a:p>
            <a:pPr marL="0" indent="0" eaLnBrk="1" hangingPunct="1"/>
            <a:r>
              <a:rPr lang="en-US" sz="1900" i="1" dirty="0" smtClean="0"/>
              <a:t>Cumulative </a:t>
            </a:r>
            <a:r>
              <a:rPr lang="en-US" sz="1900" i="1" dirty="0"/>
              <a:t>e</a:t>
            </a:r>
            <a:r>
              <a:rPr lang="en-US" sz="1900" i="1" dirty="0" smtClean="0"/>
              <a:t>arned </a:t>
            </a:r>
            <a:r>
              <a:rPr lang="en-US" sz="1900" i="1" dirty="0"/>
              <a:t>v</a:t>
            </a:r>
            <a:r>
              <a:rPr lang="en-US" sz="1900" i="1" dirty="0" smtClean="0"/>
              <a:t>alue </a:t>
            </a:r>
            <a:r>
              <a:rPr lang="en-US" sz="1900" dirty="0" smtClean="0"/>
              <a:t>is the percentage of the total work completed thus far.</a:t>
            </a:r>
          </a:p>
          <a:p>
            <a:pPr marL="0" indent="0" eaLnBrk="1" hangingPunct="1"/>
            <a:r>
              <a:rPr lang="en-US" sz="1900" dirty="0" smtClean="0"/>
              <a:t>In this example, the team is falling behind and is at risk with respect to honoring the original commitment to management. </a:t>
            </a:r>
          </a:p>
          <a:p>
            <a:pPr marL="0" indent="0" eaLnBrk="1" hangingPunct="1"/>
            <a:r>
              <a:rPr lang="en-US" sz="1900" dirty="0" smtClean="0"/>
              <a:t>The key questions are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1900" dirty="0"/>
              <a:t>W</a:t>
            </a:r>
            <a:r>
              <a:rPr lang="en-US" sz="1900" dirty="0" smtClean="0"/>
              <a:t>hy is the team behind?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1900" dirty="0"/>
              <a:t>H</a:t>
            </a:r>
            <a:r>
              <a:rPr lang="en-US" sz="1900" dirty="0" smtClean="0"/>
              <a:t>ow far behind is the team?</a:t>
            </a:r>
          </a:p>
        </p:txBody>
      </p:sp>
      <p:sp>
        <p:nvSpPr>
          <p:cNvPr id="5" name="Rectangular Callout 4"/>
          <p:cNvSpPr/>
          <p:nvPr/>
        </p:nvSpPr>
        <p:spPr bwMode="auto">
          <a:xfrm>
            <a:off x="1295400" y="3409950"/>
            <a:ext cx="1371600" cy="403027"/>
          </a:xfrm>
          <a:prstGeom prst="wedgeRectCallout">
            <a:avLst>
              <a:gd name="adj1" fmla="val 60527"/>
              <a:gd name="adj2" fmla="val 106549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Baseline 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Plan Value</a:t>
            </a:r>
          </a:p>
        </p:txBody>
      </p:sp>
      <p:sp>
        <p:nvSpPr>
          <p:cNvPr id="6" name="Rectangular Callout 5"/>
          <p:cNvSpPr/>
          <p:nvPr/>
        </p:nvSpPr>
        <p:spPr bwMode="auto">
          <a:xfrm>
            <a:off x="2851482" y="4705350"/>
            <a:ext cx="990600" cy="403027"/>
          </a:xfrm>
          <a:prstGeom prst="wedgeRectCallout">
            <a:avLst>
              <a:gd name="adj1" fmla="val -77301"/>
              <a:gd name="adj2" fmla="val -89743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Earned Value</a:t>
            </a:r>
          </a:p>
        </p:txBody>
      </p:sp>
      <p:sp>
        <p:nvSpPr>
          <p:cNvPr id="7" name="Rectangular Callout 6"/>
          <p:cNvSpPr/>
          <p:nvPr/>
        </p:nvSpPr>
        <p:spPr bwMode="auto">
          <a:xfrm>
            <a:off x="2362200" y="2598836"/>
            <a:ext cx="914400" cy="403027"/>
          </a:xfrm>
          <a:prstGeom prst="wedgeRectCallout">
            <a:avLst>
              <a:gd name="adj1" fmla="val 101351"/>
              <a:gd name="adj2" fmla="val 172829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Plan Value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835447" y="3507598"/>
            <a:ext cx="2337499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Percent  Planned or Earned Value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4648200" y="3001863"/>
            <a:ext cx="665276" cy="2471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Developing a Schedule Projection - 4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715000" y="1781710"/>
            <a:ext cx="3048000" cy="1828800"/>
          </a:xfrm>
        </p:spPr>
        <p:txBody>
          <a:bodyPr/>
          <a:lstStyle/>
          <a:p>
            <a:pPr marL="0" indent="0" eaLnBrk="1" hangingPunct="1"/>
            <a:r>
              <a:rPr lang="en-US" sz="1900" i="1" dirty="0" smtClean="0"/>
              <a:t>Cumulative predicted </a:t>
            </a:r>
            <a:r>
              <a:rPr lang="en-US" sz="1900" i="1" dirty="0"/>
              <a:t>e</a:t>
            </a:r>
            <a:r>
              <a:rPr lang="en-US" sz="1900" i="1" dirty="0" smtClean="0"/>
              <a:t>arned value </a:t>
            </a:r>
            <a:r>
              <a:rPr lang="en-US" sz="1900" dirty="0" smtClean="0"/>
              <a:t>is an estimate of the rate at which work will be completed based on the data thus far.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743873" y="3183320"/>
            <a:ext cx="2300630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Percent Planned or Earned Value</a:t>
            </a:r>
          </a:p>
        </p:txBody>
      </p:sp>
      <p:pic>
        <p:nvPicPr>
          <p:cNvPr id="1843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4" r="29822"/>
          <a:stretch/>
        </p:blipFill>
        <p:spPr bwMode="auto">
          <a:xfrm>
            <a:off x="228600" y="1600200"/>
            <a:ext cx="5237252" cy="4523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reeform 2"/>
          <p:cNvSpPr/>
          <p:nvPr/>
        </p:nvSpPr>
        <p:spPr bwMode="auto">
          <a:xfrm>
            <a:off x="1860115" y="4662814"/>
            <a:ext cx="228600" cy="78287"/>
          </a:xfrm>
          <a:custGeom>
            <a:avLst/>
            <a:gdLst>
              <a:gd name="connsiteX0" fmla="*/ 72025 w 228600"/>
              <a:gd name="connsiteY0" fmla="*/ 0 h 78287"/>
              <a:gd name="connsiteX1" fmla="*/ 0 w 228600"/>
              <a:gd name="connsiteY1" fmla="*/ 78287 h 78287"/>
              <a:gd name="connsiteX2" fmla="*/ 228600 w 228600"/>
              <a:gd name="connsiteY2" fmla="*/ 72024 h 78287"/>
              <a:gd name="connsiteX3" fmla="*/ 212943 w 228600"/>
              <a:gd name="connsiteY3" fmla="*/ 3131 h 78287"/>
              <a:gd name="connsiteX4" fmla="*/ 72025 w 228600"/>
              <a:gd name="connsiteY4" fmla="*/ 0 h 7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78287">
                <a:moveTo>
                  <a:pt x="72025" y="0"/>
                </a:moveTo>
                <a:lnTo>
                  <a:pt x="0" y="78287"/>
                </a:lnTo>
                <a:lnTo>
                  <a:pt x="228600" y="72024"/>
                </a:lnTo>
                <a:lnTo>
                  <a:pt x="212943" y="3131"/>
                </a:lnTo>
                <a:lnTo>
                  <a:pt x="7202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762308" y="3535210"/>
            <a:ext cx="2337499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Percent  Planned or Earned Value</a:t>
            </a:r>
          </a:p>
        </p:txBody>
      </p:sp>
      <p:sp>
        <p:nvSpPr>
          <p:cNvPr id="10" name="Rectangular Callout 9"/>
          <p:cNvSpPr/>
          <p:nvPr/>
        </p:nvSpPr>
        <p:spPr bwMode="auto">
          <a:xfrm>
            <a:off x="1219200" y="2800350"/>
            <a:ext cx="1371600" cy="403027"/>
          </a:xfrm>
          <a:prstGeom prst="wedgeRectCallout">
            <a:avLst>
              <a:gd name="adj1" fmla="val 60527"/>
              <a:gd name="adj2" fmla="val 106549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Baseline 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Plan Value</a:t>
            </a: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2133600" y="4830918"/>
            <a:ext cx="990600" cy="403027"/>
          </a:xfrm>
          <a:prstGeom prst="wedgeRectCallout">
            <a:avLst>
              <a:gd name="adj1" fmla="val -87878"/>
              <a:gd name="adj2" fmla="val -54293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Earned Value</a:t>
            </a:r>
          </a:p>
        </p:txBody>
      </p:sp>
      <p:sp>
        <p:nvSpPr>
          <p:cNvPr id="12" name="Rectangular Callout 11"/>
          <p:cNvSpPr/>
          <p:nvPr/>
        </p:nvSpPr>
        <p:spPr bwMode="auto">
          <a:xfrm>
            <a:off x="1752600" y="2187773"/>
            <a:ext cx="914400" cy="403027"/>
          </a:xfrm>
          <a:prstGeom prst="wedgeRectCallout">
            <a:avLst>
              <a:gd name="adj1" fmla="val 101351"/>
              <a:gd name="adj2" fmla="val 172829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Plan Value</a:t>
            </a:r>
          </a:p>
        </p:txBody>
      </p:sp>
      <p:sp>
        <p:nvSpPr>
          <p:cNvPr id="8" name="Freeform 7"/>
          <p:cNvSpPr/>
          <p:nvPr/>
        </p:nvSpPr>
        <p:spPr bwMode="auto">
          <a:xfrm>
            <a:off x="911382" y="4704784"/>
            <a:ext cx="929489" cy="651850"/>
          </a:xfrm>
          <a:custGeom>
            <a:avLst/>
            <a:gdLst>
              <a:gd name="connsiteX0" fmla="*/ 0 w 929489"/>
              <a:gd name="connsiteY0" fmla="*/ 651850 h 651850"/>
              <a:gd name="connsiteX1" fmla="*/ 162963 w 929489"/>
              <a:gd name="connsiteY1" fmla="*/ 651850 h 651850"/>
              <a:gd name="connsiteX2" fmla="*/ 322907 w 929489"/>
              <a:gd name="connsiteY2" fmla="*/ 579422 h 651850"/>
              <a:gd name="connsiteX3" fmla="*/ 479834 w 929489"/>
              <a:gd name="connsiteY3" fmla="*/ 374210 h 651850"/>
              <a:gd name="connsiteX4" fmla="*/ 633743 w 929489"/>
              <a:gd name="connsiteY4" fmla="*/ 265568 h 651850"/>
              <a:gd name="connsiteX5" fmla="*/ 784634 w 929489"/>
              <a:gd name="connsiteY5" fmla="*/ 129766 h 651850"/>
              <a:gd name="connsiteX6" fmla="*/ 929489 w 929489"/>
              <a:gd name="connsiteY6" fmla="*/ 0 h 65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9489" h="651850">
                <a:moveTo>
                  <a:pt x="0" y="651850"/>
                </a:moveTo>
                <a:lnTo>
                  <a:pt x="162963" y="651850"/>
                </a:lnTo>
                <a:lnTo>
                  <a:pt x="322907" y="579422"/>
                </a:lnTo>
                <a:lnTo>
                  <a:pt x="479834" y="374210"/>
                </a:lnTo>
                <a:lnTo>
                  <a:pt x="633743" y="265568"/>
                </a:lnTo>
                <a:lnTo>
                  <a:pt x="784634" y="129766"/>
                </a:lnTo>
                <a:lnTo>
                  <a:pt x="929489" y="0"/>
                </a:ln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6" name="Rectangular Callout 15"/>
          <p:cNvSpPr/>
          <p:nvPr/>
        </p:nvSpPr>
        <p:spPr bwMode="auto">
          <a:xfrm>
            <a:off x="3048000" y="4050595"/>
            <a:ext cx="1447800" cy="403027"/>
          </a:xfrm>
          <a:prstGeom prst="wedgeRectCallout">
            <a:avLst>
              <a:gd name="adj1" fmla="val -81159"/>
              <a:gd name="adj2" fmla="val -34984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Cumulative Predicted </a:t>
            </a:r>
            <a:r>
              <a:rPr lang="en-US" dirty="0" smtClean="0"/>
              <a:t>E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arned Value</a:t>
            </a: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249" y="4713288"/>
            <a:ext cx="1885950" cy="149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Isosceles Triangle 20"/>
          <p:cNvSpPr/>
          <p:nvPr/>
        </p:nvSpPr>
        <p:spPr bwMode="auto">
          <a:xfrm rot="5400000">
            <a:off x="6752186" y="5287519"/>
            <a:ext cx="157276" cy="131063"/>
          </a:xfrm>
          <a:prstGeom prst="triangle">
            <a:avLst/>
          </a:prstGeom>
          <a:solidFill>
            <a:srgbClr val="6699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Recovery Plan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If the project is behind schedule, the team </a:t>
            </a:r>
            <a:r>
              <a:rPr lang="en-US" i="1" dirty="0" smtClean="0"/>
              <a:t>must</a:t>
            </a:r>
            <a:r>
              <a:rPr lang="en-US" dirty="0" smtClean="0"/>
              <a:t> have a recovery plan to present.</a:t>
            </a:r>
            <a:endParaRPr lang="en-US" sz="1300" dirty="0" smtClean="0"/>
          </a:p>
          <a:p>
            <a:pPr lvl="1" eaLnBrk="1" hangingPunct="1"/>
            <a:r>
              <a:rPr lang="en-US" dirty="0" smtClean="0"/>
              <a:t>Present alternative projections accompanied by your assumption(s) for each projection.</a:t>
            </a:r>
            <a:endParaRPr lang="en-US" sz="1300" dirty="0" smtClean="0"/>
          </a:p>
          <a:p>
            <a:pPr lvl="1" eaLnBrk="1" hangingPunct="1"/>
            <a:r>
              <a:rPr lang="en-US" dirty="0" smtClean="0"/>
              <a:t>If the team is unsure about a recovery plan, then clearly state the issues involved and request management guidance.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962400"/>
            <a:ext cx="3133724" cy="2079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0" t="9076" r="29538"/>
          <a:stretch/>
        </p:blipFill>
        <p:spPr bwMode="auto">
          <a:xfrm>
            <a:off x="515566" y="1673056"/>
            <a:ext cx="4815192" cy="449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Example: Recovery Plan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715000" y="1828800"/>
            <a:ext cx="3048000" cy="3124200"/>
          </a:xfrm>
        </p:spPr>
        <p:txBody>
          <a:bodyPr/>
          <a:lstStyle/>
          <a:p>
            <a:pPr marL="0" indent="0" eaLnBrk="1" hangingPunct="1"/>
            <a:r>
              <a:rPr lang="en-US" sz="1900" dirty="0" smtClean="0"/>
              <a:t>This team developed a recovery plan based on increasing task hours by having dedicated “non-interrupt” hours each day.</a:t>
            </a:r>
          </a:p>
          <a:p>
            <a:pPr marL="0" indent="0" eaLnBrk="1" hangingPunct="1"/>
            <a:endParaRPr lang="en-US" sz="1900" dirty="0" smtClean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762308" y="3433454"/>
            <a:ext cx="2337499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Percent  Planned or Earned Value</a:t>
            </a:r>
          </a:p>
        </p:txBody>
      </p:sp>
      <p:sp>
        <p:nvSpPr>
          <p:cNvPr id="8" name="Rectangular Callout 7"/>
          <p:cNvSpPr/>
          <p:nvPr/>
        </p:nvSpPr>
        <p:spPr bwMode="auto">
          <a:xfrm>
            <a:off x="1143000" y="2800350"/>
            <a:ext cx="1371600" cy="403027"/>
          </a:xfrm>
          <a:prstGeom prst="wedgeRectCallout">
            <a:avLst>
              <a:gd name="adj1" fmla="val 60527"/>
              <a:gd name="adj2" fmla="val 106549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Baseline 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Plan Value</a:t>
            </a:r>
          </a:p>
        </p:txBody>
      </p:sp>
      <p:sp>
        <p:nvSpPr>
          <p:cNvPr id="9" name="Rectangular Callout 8"/>
          <p:cNvSpPr/>
          <p:nvPr/>
        </p:nvSpPr>
        <p:spPr bwMode="auto">
          <a:xfrm>
            <a:off x="2057400" y="4800600"/>
            <a:ext cx="990600" cy="403027"/>
          </a:xfrm>
          <a:prstGeom prst="wedgeRectCallout">
            <a:avLst>
              <a:gd name="adj1" fmla="val -87878"/>
              <a:gd name="adj2" fmla="val -54293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Earned Value</a:t>
            </a:r>
          </a:p>
        </p:txBody>
      </p:sp>
      <p:sp>
        <p:nvSpPr>
          <p:cNvPr id="10" name="Rectangular Callout 9"/>
          <p:cNvSpPr/>
          <p:nvPr/>
        </p:nvSpPr>
        <p:spPr bwMode="auto">
          <a:xfrm>
            <a:off x="1676400" y="2187773"/>
            <a:ext cx="914400" cy="403027"/>
          </a:xfrm>
          <a:prstGeom prst="wedgeRectCallout">
            <a:avLst>
              <a:gd name="adj1" fmla="val 101351"/>
              <a:gd name="adj2" fmla="val 172829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Cumulative 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Plan Value</a:t>
            </a: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2895600" y="4050595"/>
            <a:ext cx="1447800" cy="403027"/>
          </a:xfrm>
          <a:prstGeom prst="wedgeRectCallout">
            <a:avLst>
              <a:gd name="adj1" fmla="val -81159"/>
              <a:gd name="adj2" fmla="val -34984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Cumulative Predicted </a:t>
            </a:r>
            <a:r>
              <a:rPr lang="en-US" dirty="0" smtClean="0"/>
              <a:t>E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arned Value</a:t>
            </a:r>
          </a:p>
        </p:txBody>
      </p:sp>
      <p:sp>
        <p:nvSpPr>
          <p:cNvPr id="12" name="Freeform 11"/>
          <p:cNvSpPr/>
          <p:nvPr/>
        </p:nvSpPr>
        <p:spPr bwMode="auto">
          <a:xfrm>
            <a:off x="1850387" y="4623902"/>
            <a:ext cx="228600" cy="78287"/>
          </a:xfrm>
          <a:custGeom>
            <a:avLst/>
            <a:gdLst>
              <a:gd name="connsiteX0" fmla="*/ 72025 w 228600"/>
              <a:gd name="connsiteY0" fmla="*/ 0 h 78287"/>
              <a:gd name="connsiteX1" fmla="*/ 0 w 228600"/>
              <a:gd name="connsiteY1" fmla="*/ 78287 h 78287"/>
              <a:gd name="connsiteX2" fmla="*/ 228600 w 228600"/>
              <a:gd name="connsiteY2" fmla="*/ 72024 h 78287"/>
              <a:gd name="connsiteX3" fmla="*/ 212943 w 228600"/>
              <a:gd name="connsiteY3" fmla="*/ 3131 h 78287"/>
              <a:gd name="connsiteX4" fmla="*/ 72025 w 228600"/>
              <a:gd name="connsiteY4" fmla="*/ 0 h 7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78287">
                <a:moveTo>
                  <a:pt x="72025" y="0"/>
                </a:moveTo>
                <a:lnTo>
                  <a:pt x="0" y="78287"/>
                </a:lnTo>
                <a:lnTo>
                  <a:pt x="228600" y="72024"/>
                </a:lnTo>
                <a:lnTo>
                  <a:pt x="212943" y="3131"/>
                </a:lnTo>
                <a:lnTo>
                  <a:pt x="7202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3771900" y="3227671"/>
            <a:ext cx="723900" cy="403027"/>
          </a:xfrm>
          <a:prstGeom prst="wedgeRectCallout">
            <a:avLst>
              <a:gd name="adj1" fmla="val -98582"/>
              <a:gd name="adj2" fmla="val -81925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Recovery Plan</a:t>
            </a: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249" y="4713288"/>
            <a:ext cx="1885950" cy="149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Isosceles Triangle 18"/>
          <p:cNvSpPr/>
          <p:nvPr/>
        </p:nvSpPr>
        <p:spPr bwMode="auto">
          <a:xfrm rot="5400000">
            <a:off x="6752186" y="5487544"/>
            <a:ext cx="157276" cy="131063"/>
          </a:xfrm>
          <a:prstGeom prst="triangle">
            <a:avLst/>
          </a:prstGeom>
          <a:solidFill>
            <a:srgbClr val="6699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59" y="2022968"/>
            <a:ext cx="6929500" cy="2516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Report Indicators of Quality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1314451"/>
            <a:ext cx="8455025" cy="514350"/>
          </a:xfrm>
        </p:spPr>
        <p:txBody>
          <a:bodyPr/>
          <a:lstStyle/>
          <a:p>
            <a:pPr marL="0" indent="0" eaLnBrk="1" hangingPunct="1"/>
            <a:r>
              <a:rPr lang="en-US" sz="1800" dirty="0" smtClean="0"/>
              <a:t>As product components are completed, report their quality indicator statistics.</a:t>
            </a:r>
            <a:endParaRPr lang="en-US" sz="1100" dirty="0" smtClean="0"/>
          </a:p>
        </p:txBody>
      </p:sp>
      <p:sp>
        <p:nvSpPr>
          <p:cNvPr id="8" name="Right Arrow 7"/>
          <p:cNvSpPr/>
          <p:nvPr/>
        </p:nvSpPr>
        <p:spPr bwMode="auto">
          <a:xfrm flipH="1">
            <a:off x="5942883" y="2804191"/>
            <a:ext cx="347033" cy="21907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Right Arrow 10"/>
          <p:cNvSpPr/>
          <p:nvPr/>
        </p:nvSpPr>
        <p:spPr bwMode="auto">
          <a:xfrm flipH="1">
            <a:off x="5942883" y="3052963"/>
            <a:ext cx="347033" cy="21907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Right Arrow 11"/>
          <p:cNvSpPr/>
          <p:nvPr/>
        </p:nvSpPr>
        <p:spPr bwMode="auto">
          <a:xfrm flipH="1">
            <a:off x="5942883" y="3561450"/>
            <a:ext cx="347033" cy="21907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Right Arrow 12"/>
          <p:cNvSpPr/>
          <p:nvPr/>
        </p:nvSpPr>
        <p:spPr bwMode="auto">
          <a:xfrm flipH="1">
            <a:off x="5942883" y="3809080"/>
            <a:ext cx="347033" cy="21907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0268" y="2022968"/>
            <a:ext cx="1269643" cy="307777"/>
          </a:xfrm>
          <a:prstGeom prst="rect">
            <a:avLst/>
          </a:prstGeom>
          <a:solidFill>
            <a:srgbClr val="CC9A1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Component A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2" r="21588"/>
          <a:stretch/>
        </p:blipFill>
        <p:spPr bwMode="auto">
          <a:xfrm>
            <a:off x="1082526" y="4703763"/>
            <a:ext cx="4972050" cy="167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54569" y="4568924"/>
            <a:ext cx="1269643" cy="307777"/>
          </a:xfrm>
          <a:prstGeom prst="rect">
            <a:avLst/>
          </a:prstGeom>
          <a:solidFill>
            <a:srgbClr val="CC9A1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Component A</a:t>
            </a: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249" y="4713288"/>
            <a:ext cx="1885950" cy="149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Isosceles Triangle 21"/>
          <p:cNvSpPr/>
          <p:nvPr/>
        </p:nvSpPr>
        <p:spPr bwMode="auto">
          <a:xfrm rot="5400000">
            <a:off x="6752186" y="5725669"/>
            <a:ext cx="157276" cy="131063"/>
          </a:xfrm>
          <a:prstGeom prst="triangle">
            <a:avLst/>
          </a:prstGeom>
          <a:solidFill>
            <a:srgbClr val="6699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5344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Concluding the Report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3284538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If the project is on track, then everyone is happy.</a:t>
            </a:r>
          </a:p>
          <a:p>
            <a:pPr marL="0" indent="0" eaLnBrk="1" hangingPunct="1"/>
            <a:r>
              <a:rPr lang="en-US" dirty="0" smtClean="0"/>
              <a:t>If the project is behind, then you have presented a recovery plan.</a:t>
            </a:r>
          </a:p>
          <a:p>
            <a:pPr marL="739775" lvl="1" indent="-339725" eaLnBrk="1" hangingPunct="1"/>
            <a:r>
              <a:rPr lang="en-US" dirty="0" smtClean="0"/>
              <a:t>Summarize your presentation by precisely defining what you plan to do and when you plan to do it.</a:t>
            </a:r>
          </a:p>
          <a:p>
            <a:pPr marL="739775" lvl="1" indent="-339725" eaLnBrk="1" hangingPunct="1"/>
            <a:r>
              <a:rPr lang="en-US" dirty="0" smtClean="0"/>
              <a:t>If you need help from management, be clear about what you need and when you need it.</a:t>
            </a:r>
          </a:p>
          <a:p>
            <a:pPr marL="739775" lvl="1" indent="-339725" eaLnBrk="1" hangingPunct="1"/>
            <a:r>
              <a:rPr lang="en-US" dirty="0" smtClean="0"/>
              <a:t>State what management can expect to see at the next meeting, based on the recovery plan that was agreed to.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249" y="4732338"/>
            <a:ext cx="1885950" cy="149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Isosceles Triangle 6"/>
          <p:cNvSpPr/>
          <p:nvPr/>
        </p:nvSpPr>
        <p:spPr bwMode="auto">
          <a:xfrm rot="5400000">
            <a:off x="6752186" y="5963794"/>
            <a:ext cx="157276" cy="131063"/>
          </a:xfrm>
          <a:prstGeom prst="triangle">
            <a:avLst/>
          </a:prstGeom>
          <a:solidFill>
            <a:srgbClr val="6699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6750" y="6258033"/>
            <a:ext cx="297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libri" pitchFamily="34" charset="0"/>
              </a:rPr>
              <a:t>TSP Project Status Report - Specification STATUS</a:t>
            </a:r>
            <a:endParaRPr lang="en-US" sz="1100" dirty="0" smtClean="0">
              <a:latin typeface="Calibri" pitchFamily="34" charset="0"/>
            </a:endParaRPr>
          </a:p>
        </p:txBody>
      </p:sp>
      <p:sp>
        <p:nvSpPr>
          <p:cNvPr id="8" name="Action Button: Forward or Next 7">
            <a:hlinkClick r:id="rId4" action="ppaction://hlinkfile" highlightClick="1"/>
          </p:cNvPr>
          <p:cNvSpPr/>
          <p:nvPr/>
        </p:nvSpPr>
        <p:spPr bwMode="auto">
          <a:xfrm>
            <a:off x="470373" y="6292019"/>
            <a:ext cx="193638" cy="193638"/>
          </a:xfrm>
          <a:prstGeom prst="actionButtonForwardNex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6934200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Management Role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Status reporting </a:t>
            </a:r>
            <a:r>
              <a:rPr lang="en-US" dirty="0"/>
              <a:t>g</a:t>
            </a:r>
            <a:r>
              <a:rPr lang="en-US" dirty="0" smtClean="0"/>
              <a:t>uidelines</a:t>
            </a:r>
          </a:p>
          <a:p>
            <a:pPr marL="398463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Frequency of status reporting</a:t>
            </a:r>
          </a:p>
          <a:p>
            <a:pPr marL="398463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Packaging the report for management</a:t>
            </a:r>
          </a:p>
          <a:p>
            <a:pPr marL="398463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Content of the report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Are you the manager of a TSP team?</a:t>
            </a:r>
          </a:p>
          <a:p>
            <a:pPr marL="344488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What to expect from a TSP pilot</a:t>
            </a:r>
          </a:p>
          <a:p>
            <a:pPr marL="344488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Data-driven decision-making</a:t>
            </a:r>
          </a:p>
          <a:p>
            <a:pPr marL="344488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How management can help the team</a:t>
            </a:r>
            <a:endParaRPr lang="en-US" sz="1800" i="1" dirty="0"/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435562" y="3477398"/>
            <a:ext cx="314550" cy="262125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63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658225" cy="689420"/>
          </a:xfrm>
        </p:spPr>
        <p:txBody>
          <a:bodyPr/>
          <a:lstStyle/>
          <a:p>
            <a:pPr eaLnBrk="1" hangingPunct="1"/>
            <a:r>
              <a:rPr lang="en-US" dirty="0" smtClean="0"/>
              <a:t>As a Manager, What Are Your Initial Expectations?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3733800"/>
          </a:xfrm>
        </p:spPr>
        <p:txBody>
          <a:bodyPr/>
          <a:lstStyle/>
          <a:p>
            <a:pPr marL="0" indent="0" eaLnBrk="1" hangingPunct="1"/>
            <a:r>
              <a:rPr lang="en-US" sz="2000" dirty="0" smtClean="0"/>
              <a:t>If you are a manager of a new TSP project, it is important to realize that</a:t>
            </a:r>
          </a:p>
          <a:p>
            <a:pPr lvl="1" eaLnBrk="1" hangingPunct="1"/>
            <a:r>
              <a:rPr lang="en-US" sz="2000" dirty="0" smtClean="0"/>
              <a:t>the initial project is most probably </a:t>
            </a:r>
            <a:br>
              <a:rPr lang="en-US" sz="2000" dirty="0" smtClean="0"/>
            </a:br>
            <a:r>
              <a:rPr lang="en-US" sz="2000" dirty="0" smtClean="0"/>
              <a:t>estimating their work in the absence </a:t>
            </a:r>
            <a:br>
              <a:rPr lang="en-US" sz="2000" dirty="0" smtClean="0"/>
            </a:br>
            <a:r>
              <a:rPr lang="en-US" sz="2000" dirty="0" smtClean="0"/>
              <a:t>of historical data</a:t>
            </a:r>
          </a:p>
          <a:p>
            <a:pPr lvl="1" eaLnBrk="1" hangingPunct="1"/>
            <a:r>
              <a:rPr lang="en-US" sz="2000" dirty="0" smtClean="0"/>
              <a:t>adjustments will need to be made to </a:t>
            </a:r>
            <a:br>
              <a:rPr lang="en-US" sz="2000" dirty="0" smtClean="0"/>
            </a:br>
            <a:r>
              <a:rPr lang="en-US" sz="2000" dirty="0" smtClean="0"/>
              <a:t>estimating parameters after sufficient </a:t>
            </a:r>
            <a:br>
              <a:rPr lang="en-US" sz="2000" dirty="0" smtClean="0"/>
            </a:br>
            <a:r>
              <a:rPr lang="en-US" sz="2000" dirty="0" smtClean="0"/>
              <a:t>data is collected and analyzed by the </a:t>
            </a:r>
            <a:br>
              <a:rPr lang="en-US" sz="2000" dirty="0" smtClean="0"/>
            </a:br>
            <a:r>
              <a:rPr lang="en-US" sz="2000" dirty="0" smtClean="0"/>
              <a:t>team</a:t>
            </a:r>
          </a:p>
          <a:p>
            <a:pPr lvl="1" eaLnBrk="1" hangingPunct="1"/>
            <a:r>
              <a:rPr lang="en-US" sz="2000" dirty="0" smtClean="0"/>
              <a:t>there is an initial learning curve with TSP; the team may require time to change old habits</a:t>
            </a:r>
          </a:p>
          <a:p>
            <a:pPr marL="0" indent="0" eaLnBrk="1" hangingPunct="1"/>
            <a:r>
              <a:rPr lang="en-US" sz="2000" dirty="0" smtClean="0"/>
              <a:t>Once a team has generated accurate performance data, it is reasonable to begin setting improvement goals.</a:t>
            </a:r>
          </a:p>
        </p:txBody>
      </p:sp>
      <p:pic>
        <p:nvPicPr>
          <p:cNvPr id="27652" name="Picture 4" descr="C:\Users\mkasunic\SkyDrive\Breaking new grou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981200"/>
            <a:ext cx="3227388" cy="213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Cultivating a Data-Driven Organization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When organizations have accurate data on prior projects, comparisons with TSP projects can be helpful and constructive.</a:t>
            </a:r>
          </a:p>
          <a:p>
            <a:pPr marL="0" indent="0" eaLnBrk="1" hangingPunct="1"/>
            <a:r>
              <a:rPr lang="en-US" dirty="0" smtClean="0"/>
              <a:t>When organizations do not have prior data, comparisons are generally based on idealized memories.</a:t>
            </a:r>
            <a:endParaRPr lang="en-US" sz="400" dirty="0"/>
          </a:p>
          <a:p>
            <a:pPr marL="0" indent="0" eaLnBrk="1" hangingPunct="1"/>
            <a:r>
              <a:rPr lang="en-US" dirty="0" smtClean="0"/>
              <a:t>As management, you can dramatically assist </a:t>
            </a:r>
            <a:br>
              <a:rPr lang="en-US" dirty="0" smtClean="0"/>
            </a:br>
            <a:r>
              <a:rPr lang="en-US" dirty="0" smtClean="0"/>
              <a:t>the transition to TSP by using </a:t>
            </a:r>
            <a:r>
              <a:rPr lang="en-US" i="1" dirty="0" smtClean="0"/>
              <a:t>data</a:t>
            </a:r>
            <a:r>
              <a:rPr lang="en-US" dirty="0" smtClean="0"/>
              <a:t> to guide </a:t>
            </a:r>
            <a:br>
              <a:rPr lang="en-US" dirty="0" smtClean="0"/>
            </a:br>
            <a:r>
              <a:rPr lang="en-US" dirty="0" smtClean="0"/>
              <a:t>judgments and the decision-making </a:t>
            </a:r>
            <a:br>
              <a:rPr lang="en-US" dirty="0" smtClean="0"/>
            </a:br>
            <a:r>
              <a:rPr lang="en-US" dirty="0" smtClean="0"/>
              <a:t>process.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100" y="3752030"/>
            <a:ext cx="3359150" cy="2585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Management Reaction to Data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35814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With the introduction of the TSP, managers are presented with authentic data that have been captured in real-time. For most software managers, this is a completely new experience.</a:t>
            </a:r>
          </a:p>
          <a:p>
            <a:pPr marL="0" indent="0" eaLnBrk="1" hangingPunct="1"/>
            <a:r>
              <a:rPr lang="en-US" dirty="0" smtClean="0"/>
              <a:t>The way that management reacts to the data has a major impact on knowledge workers.</a:t>
            </a:r>
          </a:p>
          <a:p>
            <a:pPr marL="796925" lvl="1" indent="-457200" eaLnBrk="1" hangingPunct="1"/>
            <a:r>
              <a:rPr lang="en-US" dirty="0" smtClean="0"/>
              <a:t>Using the data to evaluate performance makes that data threatening to people.</a:t>
            </a:r>
          </a:p>
          <a:p>
            <a:pPr marL="796925" lvl="1" indent="-457200" eaLnBrk="1" hangingPunct="1"/>
            <a:r>
              <a:rPr lang="en-US" dirty="0" smtClean="0"/>
              <a:t>If people feel threatened, they will either stop gathering detailed data or they will “adjust” the data.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5159514"/>
            <a:ext cx="525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Using data to assess personal performance would destroy the effectiveness of TSP.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150" y="5163768"/>
            <a:ext cx="679450" cy="677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Responding To Data: An Example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19050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A TSP team reports to management that they are behind schedule due to overestimation of team member task hours.</a:t>
            </a:r>
          </a:p>
          <a:p>
            <a:pPr marL="0" indent="0" eaLnBrk="1" hangingPunct="1"/>
            <a:r>
              <a:rPr lang="en-US" dirty="0" smtClean="0"/>
              <a:t>While the estimated task hours for the last two weeks was 20 hours per week, the team was only able to achieve an average of 15 hours per individual.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0" y="4321314"/>
            <a:ext cx="449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If you are the manager of the team, what would be your response?</a:t>
            </a:r>
          </a:p>
        </p:txBody>
      </p:sp>
      <p:pic>
        <p:nvPicPr>
          <p:cNvPr id="24580" name="Picture 4" descr="C:\Users\mkasunic\SkyDrive\iStock_000014323570XSma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49"/>
          <a:stretch/>
        </p:blipFill>
        <p:spPr bwMode="auto">
          <a:xfrm>
            <a:off x="7315200" y="3124200"/>
            <a:ext cx="105052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Consequences of Your Response to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1343098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Many new TSP teams find that they can only </a:t>
            </a:r>
            <a:br>
              <a:rPr lang="en-US" dirty="0" smtClean="0"/>
            </a:br>
            <a:r>
              <a:rPr lang="en-US" dirty="0" smtClean="0"/>
              <a:t>achieve 12 task hours (or less) per team member </a:t>
            </a:r>
            <a:br>
              <a:rPr lang="en-US" dirty="0" smtClean="0"/>
            </a:br>
            <a:r>
              <a:rPr lang="en-US" dirty="0" smtClean="0"/>
              <a:t>per week.</a:t>
            </a:r>
            <a:endParaRPr lang="en-US" sz="1800" dirty="0" smtClean="0"/>
          </a:p>
          <a:p>
            <a:pPr eaLnBrk="1" hangingPunct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371600"/>
            <a:ext cx="1828800" cy="14192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7000" y="3381851"/>
            <a:ext cx="61722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/>
            <a:r>
              <a:rPr lang="en-US" sz="2000" dirty="0" smtClean="0"/>
              <a:t>If the team is pressured to increase their hours, </a:t>
            </a:r>
            <a:br>
              <a:rPr lang="en-US" sz="2000" dirty="0" smtClean="0"/>
            </a:br>
            <a:r>
              <a:rPr lang="en-US" sz="2000" dirty="0" smtClean="0"/>
              <a:t>team members will simply start adjusting their data to show more hours.</a:t>
            </a:r>
          </a:p>
          <a:p>
            <a:pPr marL="0" indent="0" eaLnBrk="1" hangingPunct="1"/>
            <a:r>
              <a:rPr lang="en-US" sz="2000" dirty="0" smtClean="0"/>
              <a:t>What impact would such a response have on the project completion date?</a:t>
            </a:r>
          </a:p>
        </p:txBody>
      </p:sp>
      <p:pic>
        <p:nvPicPr>
          <p:cNvPr id="68610" name="Picture 2" descr="C:\Users\mkasunic\Desktop\iStock_000006011930X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58051"/>
            <a:ext cx="195171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7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6934200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Management Role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Status reporting </a:t>
            </a:r>
            <a:r>
              <a:rPr lang="en-US" dirty="0"/>
              <a:t>g</a:t>
            </a:r>
            <a:r>
              <a:rPr lang="en-US" dirty="0" smtClean="0"/>
              <a:t>uidelines</a:t>
            </a:r>
          </a:p>
          <a:p>
            <a:pPr marL="398463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Frequency of status reporting</a:t>
            </a:r>
          </a:p>
          <a:p>
            <a:pPr marL="398463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Packaging the report for management</a:t>
            </a:r>
          </a:p>
          <a:p>
            <a:pPr marL="398463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Content of the report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Are you the manager of a TSP team?</a:t>
            </a:r>
          </a:p>
          <a:p>
            <a:pPr marL="344488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What to expect from a TSP pilot</a:t>
            </a:r>
          </a:p>
          <a:p>
            <a:pPr marL="344488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Data-driven decision-making</a:t>
            </a:r>
          </a:p>
          <a:p>
            <a:pPr marL="344488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How management can help the team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756755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A Better Response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dirty="0" smtClean="0"/>
              <a:t>Management can help the team by approaching problems like this with a supportive attitude.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ct val="30000"/>
              </a:spcAft>
            </a:pPr>
            <a:r>
              <a:rPr lang="en-US" dirty="0" smtClean="0"/>
              <a:t>An appropriate response to the problem of</a:t>
            </a:r>
            <a:br>
              <a:rPr lang="en-US" dirty="0" smtClean="0"/>
            </a:br>
            <a:r>
              <a:rPr lang="en-US" dirty="0" smtClean="0"/>
              <a:t>low task hours would be to suggest that the </a:t>
            </a:r>
            <a:br>
              <a:rPr lang="en-US" dirty="0" smtClean="0"/>
            </a:br>
            <a:r>
              <a:rPr lang="en-US" dirty="0" smtClean="0"/>
              <a:t>TSP coach lead a session with the team </a:t>
            </a:r>
            <a:br>
              <a:rPr lang="en-US" dirty="0" smtClean="0"/>
            </a:br>
            <a:r>
              <a:rPr lang="en-US" dirty="0" smtClean="0"/>
              <a:t>members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dirty="0" smtClean="0"/>
              <a:t>to understand the impact of low task </a:t>
            </a:r>
            <a:br>
              <a:rPr lang="en-US" dirty="0" smtClean="0"/>
            </a:br>
            <a:r>
              <a:rPr lang="en-US" dirty="0" smtClean="0"/>
              <a:t>hours on their committed plan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dirty="0" smtClean="0"/>
              <a:t>to have team members challenge </a:t>
            </a:r>
            <a:br>
              <a:rPr lang="en-US" dirty="0" smtClean="0"/>
            </a:br>
            <a:r>
              <a:rPr lang="en-US" dirty="0" smtClean="0"/>
              <a:t>themselves to understand the causes of low task hours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to develop a list of things that team members or management could do to raise their task hours</a:t>
            </a:r>
          </a:p>
          <a:p>
            <a:pPr marL="0" indent="0" eaLnBrk="1" hangingPunct="1">
              <a:lnSpc>
                <a:spcPct val="90000"/>
              </a:lnSpc>
            </a:pPr>
            <a:endParaRPr lang="en-US" sz="600" dirty="0" smtClean="0"/>
          </a:p>
          <a:p>
            <a:pPr marL="0" indent="0" eaLnBrk="1" hangingPunct="1">
              <a:lnSpc>
                <a:spcPct val="90000"/>
              </a:lnSpc>
            </a:pPr>
            <a:endParaRPr lang="en-US" sz="600" dirty="0" smtClean="0"/>
          </a:p>
          <a:p>
            <a:pPr marL="0" indent="0"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25604" name="Picture 4" descr="C:\Users\mkasunic\SkyDrive\iStock_000017058756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057400"/>
            <a:ext cx="2506494" cy="187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Other Ways That Management Could Help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32004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Other ways that management can help the team increase task time:</a:t>
            </a:r>
            <a:endParaRPr lang="en-US" sz="1300" dirty="0" smtClean="0"/>
          </a:p>
          <a:p>
            <a:pPr lvl="1" eaLnBrk="1" hangingPunct="1"/>
            <a:r>
              <a:rPr lang="en-US" dirty="0" smtClean="0"/>
              <a:t>protecting team members from special requests</a:t>
            </a:r>
          </a:p>
          <a:p>
            <a:pPr lvl="1" eaLnBrk="1" hangingPunct="1"/>
            <a:r>
              <a:rPr lang="en-US" dirty="0" smtClean="0"/>
              <a:t>providing full-time dedicated resources</a:t>
            </a:r>
          </a:p>
          <a:p>
            <a:pPr lvl="1" eaLnBrk="1" hangingPunct="1"/>
            <a:r>
              <a:rPr lang="en-US" dirty="0" smtClean="0"/>
              <a:t>authorizing needed training</a:t>
            </a:r>
          </a:p>
          <a:p>
            <a:pPr lvl="1" eaLnBrk="1" hangingPunct="1"/>
            <a:r>
              <a:rPr lang="en-US" dirty="0" smtClean="0"/>
              <a:t>providing an adequate and cohesive workspace for the team</a:t>
            </a:r>
          </a:p>
          <a:p>
            <a:pPr lvl="1" eaLnBrk="1" hangingPunct="1"/>
            <a:r>
              <a:rPr lang="en-US" dirty="0" smtClean="0"/>
              <a:t>providing adequate resources for TSP team coaching</a:t>
            </a:r>
          </a:p>
          <a:p>
            <a:pPr lvl="1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</p:txBody>
      </p:sp>
      <p:pic>
        <p:nvPicPr>
          <p:cNvPr id="30724" name="Picture 4" descr="C:\Users\mkasunic\Desktop\iStock_000016604784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572000"/>
            <a:ext cx="2767012" cy="1835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Another Example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1524000"/>
          </a:xfrm>
        </p:spPr>
        <p:txBody>
          <a:bodyPr/>
          <a:lstStyle/>
          <a:p>
            <a:pPr marL="0" indent="0" eaLnBrk="1" hangingPunct="1">
              <a:spcAft>
                <a:spcPct val="30000"/>
              </a:spcAft>
            </a:pPr>
            <a:r>
              <a:rPr lang="en-US" dirty="0" smtClean="0"/>
              <a:t>Some organizations have existing standards for reporting schedule status (e.g., the use of a specific project management tool). </a:t>
            </a:r>
          </a:p>
        </p:txBody>
      </p:sp>
      <p:pic>
        <p:nvPicPr>
          <p:cNvPr id="70658" name="Picture 2" descr="C:\Users\mkasunic\Desktop\iStock_000009700656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0" y="2252133"/>
            <a:ext cx="2197100" cy="292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2362200"/>
            <a:ext cx="4495800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spcBef>
                <a:spcPts val="600"/>
              </a:spcBef>
              <a:spcAft>
                <a:spcPct val="30000"/>
              </a:spcAft>
            </a:pPr>
            <a:r>
              <a:rPr lang="en-US" sz="2000" dirty="0" smtClean="0"/>
              <a:t>The TSP tool may not support the standard unless additional effort is applied to transforming the output to the standardized format.</a:t>
            </a:r>
          </a:p>
          <a:p>
            <a:pPr marL="0" indent="0" eaLnBrk="1" hangingPunct="1">
              <a:spcBef>
                <a:spcPts val="600"/>
              </a:spcBef>
              <a:spcAft>
                <a:spcPct val="30000"/>
              </a:spcAft>
            </a:pPr>
            <a:r>
              <a:rPr lang="en-US" sz="2000" dirty="0" smtClean="0"/>
              <a:t>In this case, a TSP team </a:t>
            </a:r>
            <a:r>
              <a:rPr lang="en-US" sz="2000" dirty="0"/>
              <a:t>l</a:t>
            </a:r>
            <a:r>
              <a:rPr lang="en-US" sz="2000" dirty="0" smtClean="0"/>
              <a:t>eader may face a significant challenge if there are </a:t>
            </a:r>
            <a:r>
              <a:rPr lang="en-US" sz="2000" i="1" dirty="0" smtClean="0"/>
              <a:t>two</a:t>
            </a:r>
            <a:r>
              <a:rPr lang="en-US" sz="2000" dirty="0" smtClean="0"/>
              <a:t> separate schedules to maintain and keep in synch.</a:t>
            </a:r>
          </a:p>
          <a:p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157236" y="5848290"/>
            <a:ext cx="5224764" cy="40011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If you are the manager, how could you help?</a:t>
            </a:r>
          </a:p>
        </p:txBody>
      </p:sp>
    </p:spTree>
    <p:extLst>
      <p:ext uri="{BB962C8B-B14F-4D97-AF65-F5344CB8AC3E}">
        <p14:creationId xmlns:p14="http://schemas.microsoft.com/office/powerpoint/2010/main" val="2973406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Supporting the Team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458200" cy="5029200"/>
          </a:xfrm>
        </p:spPr>
        <p:txBody>
          <a:bodyPr/>
          <a:lstStyle/>
          <a:p>
            <a:pPr marL="0" indent="0" eaLnBrk="1" hangingPunct="1">
              <a:spcAft>
                <a:spcPct val="30000"/>
              </a:spcAft>
            </a:pPr>
            <a:r>
              <a:rPr lang="en-US" dirty="0" smtClean="0"/>
              <a:t>For TSP pilot projects, there is already a learning curve involved with transitioning to a new way of performing the work.</a:t>
            </a:r>
          </a:p>
          <a:p>
            <a:pPr marL="0" indent="0" eaLnBrk="1" hangingPunct="1">
              <a:spcBef>
                <a:spcPts val="1200"/>
              </a:spcBef>
              <a:spcAft>
                <a:spcPct val="30000"/>
              </a:spcAft>
            </a:pPr>
            <a:r>
              <a:rPr lang="en-US" dirty="0" smtClean="0"/>
              <a:t>The weekly status report should not require the additional overhead of having the team manage and synch two different reporting formats.</a:t>
            </a:r>
          </a:p>
          <a:p>
            <a:pPr marL="0" indent="0" eaLnBrk="1" hangingPunct="1">
              <a:spcBef>
                <a:spcPts val="1200"/>
              </a:spcBef>
              <a:spcAft>
                <a:spcPct val="30000"/>
              </a:spcAft>
            </a:pPr>
            <a:r>
              <a:rPr lang="en-US" dirty="0" smtClean="0"/>
              <a:t>Management can help the team by</a:t>
            </a:r>
          </a:p>
          <a:p>
            <a:pPr marL="860425" lvl="1" indent="-460375" eaLnBrk="1" hangingPunct="1">
              <a:spcAft>
                <a:spcPct val="30000"/>
              </a:spcAft>
            </a:pPr>
            <a:r>
              <a:rPr lang="en-US" dirty="0" smtClean="0"/>
              <a:t>waiving the requirement to report status in the standard format</a:t>
            </a:r>
          </a:p>
          <a:p>
            <a:pPr marL="860425" lvl="1" indent="-460375" eaLnBrk="1" hangingPunct="1">
              <a:spcAft>
                <a:spcPct val="30000"/>
              </a:spcAft>
            </a:pPr>
            <a:r>
              <a:rPr lang="en-US" dirty="0" smtClean="0"/>
              <a:t>considering the new report standard</a:t>
            </a:r>
            <a:br>
              <a:rPr lang="en-US" dirty="0" smtClean="0"/>
            </a:br>
            <a:r>
              <a:rPr lang="en-US" dirty="0" smtClean="0"/>
              <a:t>at the completion of the pilot</a:t>
            </a:r>
          </a:p>
          <a:p>
            <a:pPr marL="0" indent="0" eaLnBrk="1" hangingPunct="1">
              <a:spcAft>
                <a:spcPct val="30000"/>
              </a:spcAft>
            </a:pPr>
            <a:endParaRPr lang="en-US" dirty="0"/>
          </a:p>
        </p:txBody>
      </p:sp>
      <p:pic>
        <p:nvPicPr>
          <p:cNvPr id="28676" name="Picture 4" descr="C:\Users\mkasunic\SkyDrive\challen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038600"/>
            <a:ext cx="2552700" cy="241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1447800"/>
            <a:ext cx="5181600" cy="3200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734425" cy="344710"/>
          </a:xfrm>
        </p:spPr>
        <p:txBody>
          <a:bodyPr/>
          <a:lstStyle/>
          <a:p>
            <a:r>
              <a:rPr lang="en-US" dirty="0" smtClean="0"/>
              <a:t>Ingredients for Successful TSP Teams</a:t>
            </a:r>
            <a:endParaRPr lang="en-US" dirty="0"/>
          </a:p>
        </p:txBody>
      </p:sp>
      <p:pic>
        <p:nvPicPr>
          <p:cNvPr id="71682" name="Picture 2" descr="C:\Users\mkasunic\Desktop\iStock_000016658196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104" y="2743200"/>
            <a:ext cx="2507096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18573"/>
            <a:ext cx="4038600" cy="2196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633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ad\dfs\Users\mkasunic\Documents\iStock\iStock_00002093326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443" y="4489402"/>
            <a:ext cx="2075645" cy="180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Messages to Remember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sz="2000" dirty="0" smtClean="0"/>
              <a:t>TSP Team:</a:t>
            </a:r>
          </a:p>
          <a:p>
            <a:pPr marL="461963" indent="0" eaLnBrk="1" hangingPunct="1"/>
            <a:r>
              <a:rPr lang="en-US" sz="2000" dirty="0" smtClean="0"/>
              <a:t>Prepare your status reports thoughtfully. </a:t>
            </a:r>
          </a:p>
          <a:p>
            <a:pPr marL="461963" indent="0" eaLnBrk="1" hangingPunct="1"/>
            <a:r>
              <a:rPr lang="en-US" sz="2000" dirty="0" smtClean="0"/>
              <a:t>Use data! But, repackage the data to promote clarity of your key messages.</a:t>
            </a:r>
          </a:p>
          <a:p>
            <a:pPr marL="461963" indent="0" eaLnBrk="1" hangingPunct="1"/>
            <a:r>
              <a:rPr lang="en-US" sz="2000" dirty="0" smtClean="0"/>
              <a:t>When behind on schedule, be prepared to say why … and have a compelling recovery plan at the ready.</a:t>
            </a:r>
          </a:p>
          <a:p>
            <a:pPr marL="0" indent="0" eaLnBrk="1" hangingPunct="1"/>
            <a:r>
              <a:rPr lang="en-US" sz="2000" dirty="0" smtClean="0"/>
              <a:t>Management:</a:t>
            </a:r>
          </a:p>
          <a:p>
            <a:pPr marL="461963" indent="0" eaLnBrk="1" hangingPunct="1"/>
            <a:r>
              <a:rPr lang="en-US" sz="2000" dirty="0" smtClean="0"/>
              <a:t>Foster data-driven decision making in your organization.</a:t>
            </a:r>
          </a:p>
          <a:p>
            <a:pPr marL="461963" indent="0" eaLnBrk="1" hangingPunct="1"/>
            <a:r>
              <a:rPr lang="en-US" sz="2000" dirty="0" smtClean="0"/>
              <a:t>Never use data to assess the performance </a:t>
            </a:r>
            <a:br>
              <a:rPr lang="en-US" sz="2000" dirty="0" smtClean="0"/>
            </a:br>
            <a:r>
              <a:rPr lang="en-US" sz="2000" dirty="0" smtClean="0"/>
              <a:t>of individuals.</a:t>
            </a:r>
          </a:p>
          <a:p>
            <a:pPr marL="461963" indent="0" eaLnBrk="1" hangingPunct="1"/>
            <a:r>
              <a:rPr lang="en-US" sz="2000" dirty="0" smtClean="0"/>
              <a:t>Support and trust the team. Help them </a:t>
            </a:r>
            <a:br>
              <a:rPr lang="en-US" sz="2000" dirty="0" smtClean="0"/>
            </a:br>
            <a:r>
              <a:rPr lang="en-US" sz="2000" dirty="0" smtClean="0"/>
              <a:t>to succeed.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Exercise: Reporting to Management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779040" y="1409211"/>
            <a:ext cx="3313004" cy="4280430"/>
            <a:chOff x="4375279" y="1836722"/>
            <a:chExt cx="3313004" cy="428043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3929" y="1836722"/>
              <a:ext cx="3184354" cy="413397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9604" y="1909951"/>
              <a:ext cx="3184354" cy="413397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5279" y="1983179"/>
              <a:ext cx="3184354" cy="413397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676894" y="1555668"/>
            <a:ext cx="3431968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 30-minute group exercise.</a:t>
            </a:r>
          </a:p>
          <a:p>
            <a:r>
              <a:rPr lang="en-US" sz="1800" dirty="0" smtClean="0"/>
              <a:t>Be prepared to report your conclusions.</a:t>
            </a:r>
          </a:p>
        </p:txBody>
      </p:sp>
      <p:sp>
        <p:nvSpPr>
          <p:cNvPr id="9" name="Action Button: Forward or Next 8">
            <a:hlinkClick r:id="rId4" action="ppaction://hlinkfile" highlightClick="1"/>
          </p:cNvPr>
          <p:cNvSpPr/>
          <p:nvPr/>
        </p:nvSpPr>
        <p:spPr bwMode="auto">
          <a:xfrm>
            <a:off x="691950" y="6101465"/>
            <a:ext cx="164960" cy="164960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856910" y="6045576"/>
            <a:ext cx="1425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3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sz="1200" dirty="0"/>
              <a:t>E</a:t>
            </a:r>
            <a:r>
              <a:rPr lang="en-US" sz="1200" dirty="0" smtClean="0"/>
              <a:t>xercise guide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11540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Management Role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417528"/>
            <a:ext cx="7848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/>
              <a:t>E</a:t>
            </a:r>
            <a:r>
              <a:rPr lang="en-US" sz="2000" dirty="0" smtClean="0"/>
              <a:t>stablish business and product objectives, success criteria</a:t>
            </a:r>
          </a:p>
          <a:p>
            <a:pPr lvl="0"/>
            <a:r>
              <a:rPr lang="en-US" sz="2000" dirty="0"/>
              <a:t>N</a:t>
            </a:r>
            <a:r>
              <a:rPr lang="en-US" sz="2000" dirty="0" smtClean="0"/>
              <a:t>egotiate and approve plans</a:t>
            </a:r>
          </a:p>
          <a:p>
            <a:pPr lvl="0"/>
            <a:r>
              <a:rPr lang="en-US" sz="2000" dirty="0"/>
              <a:t>M</a:t>
            </a:r>
            <a:r>
              <a:rPr lang="en-US" sz="2000" dirty="0" smtClean="0"/>
              <a:t>onitor progress</a:t>
            </a:r>
          </a:p>
          <a:p>
            <a:pPr lvl="0"/>
            <a:r>
              <a:rPr lang="en-US" sz="2000" dirty="0"/>
              <a:t>M</a:t>
            </a:r>
            <a:r>
              <a:rPr lang="en-US" sz="2000" dirty="0" smtClean="0"/>
              <a:t>otivate proper use of data by management team</a:t>
            </a:r>
          </a:p>
          <a:p>
            <a:pPr lvl="0"/>
            <a:r>
              <a:rPr lang="en-US" sz="2000" dirty="0"/>
              <a:t>R</a:t>
            </a:r>
            <a:r>
              <a:rPr lang="en-US" sz="2000" dirty="0" smtClean="0"/>
              <a:t>eward quality and success</a:t>
            </a:r>
          </a:p>
          <a:p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513776"/>
            <a:ext cx="4083050" cy="270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32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Status Reporting Frequency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2286000"/>
            <a:ext cx="5670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Weekly for the team lead’s direct management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7800" y="2781300"/>
            <a:ext cx="4342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Monthly for upper level management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601515"/>
            <a:ext cx="4132285" cy="400110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General Guidelines for TSP Teams</a:t>
            </a:r>
          </a:p>
        </p:txBody>
      </p:sp>
      <p:pic>
        <p:nvPicPr>
          <p:cNvPr id="64514" name="Picture 2" descr="C:\Users\mkasunic\Desktop\iStock_000013251434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3565244"/>
            <a:ext cx="2958303" cy="196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95751" y="3431954"/>
            <a:ext cx="42862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However, reporting frequency is organization-dependent.</a:t>
            </a:r>
          </a:p>
          <a:p>
            <a:r>
              <a:rPr lang="en-US" sz="2000" dirty="0" smtClean="0"/>
              <a:t>Work with management before a launch or as part of Meeting 1 of the launch to determine the appropriate reporting frequency.</a:t>
            </a:r>
          </a:p>
        </p:txBody>
      </p:sp>
    </p:spTree>
    <p:extLst>
      <p:ext uri="{BB962C8B-B14F-4D97-AF65-F5344CB8AC3E}">
        <p14:creationId xmlns:p14="http://schemas.microsoft.com/office/powerpoint/2010/main" val="2562332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When Reporting to Management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1981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TSP teams collect and manage a </a:t>
            </a:r>
            <a:r>
              <a:rPr lang="en-US" i="1" dirty="0" smtClean="0"/>
              <a:t>lot</a:t>
            </a:r>
            <a:r>
              <a:rPr lang="en-US" dirty="0" smtClean="0"/>
              <a:t> of detailed data.</a:t>
            </a:r>
          </a:p>
          <a:p>
            <a:pPr marL="0" indent="0" eaLnBrk="1" hangingPunct="1"/>
            <a:r>
              <a:rPr lang="en-US" dirty="0" smtClean="0"/>
              <a:t>When reporting to management, be careful </a:t>
            </a:r>
            <a:br>
              <a:rPr lang="en-US" dirty="0" smtClean="0"/>
            </a:br>
            <a:r>
              <a:rPr lang="en-US" dirty="0" smtClean="0"/>
              <a:t>not to overwhelm with too much detail.</a:t>
            </a:r>
          </a:p>
          <a:p>
            <a:pPr marL="0" indent="0" eaLnBrk="1" hangingPunct="1"/>
            <a:r>
              <a:rPr lang="en-US" dirty="0" smtClean="0"/>
              <a:t>Use data, but succinctly describe </a:t>
            </a:r>
            <a:br>
              <a:rPr lang="en-US" dirty="0" smtClean="0"/>
            </a:br>
            <a:r>
              <a:rPr lang="en-US" dirty="0" smtClean="0"/>
              <a:t>project status.</a:t>
            </a:r>
          </a:p>
          <a:p>
            <a:pPr marL="0" indent="0" eaLnBrk="1" hangingPunct="1"/>
            <a:r>
              <a:rPr lang="en-US" dirty="0" smtClean="0"/>
              <a:t>Be prepared to backup any assertions with </a:t>
            </a:r>
            <a:br>
              <a:rPr lang="en-US" dirty="0" smtClean="0"/>
            </a:br>
            <a:r>
              <a:rPr lang="en-US" dirty="0" smtClean="0"/>
              <a:t>the detail, but keep it in your hip pocket.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563" y="2057400"/>
            <a:ext cx="2705100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45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 rot="2441588">
            <a:off x="1874151" y="3668995"/>
            <a:ext cx="2667000" cy="1583381"/>
            <a:chOff x="914400" y="4250987"/>
            <a:chExt cx="2667000" cy="1583381"/>
          </a:xfrm>
        </p:grpSpPr>
        <p:pic>
          <p:nvPicPr>
            <p:cNvPr id="6758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247" r="46872"/>
            <a:stretch/>
          </p:blipFill>
          <p:spPr bwMode="auto">
            <a:xfrm>
              <a:off x="1143000" y="4572000"/>
              <a:ext cx="2034297" cy="1233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3" name="Freeform 12"/>
            <p:cNvSpPr/>
            <p:nvPr/>
          </p:nvSpPr>
          <p:spPr bwMode="auto">
            <a:xfrm>
              <a:off x="1011677" y="4250987"/>
              <a:ext cx="1566153" cy="1001949"/>
            </a:xfrm>
            <a:custGeom>
              <a:avLst/>
              <a:gdLst>
                <a:gd name="connsiteX0" fmla="*/ 0 w 1566153"/>
                <a:gd name="connsiteY0" fmla="*/ 0 h 1001949"/>
                <a:gd name="connsiteX1" fmla="*/ 136187 w 1566153"/>
                <a:gd name="connsiteY1" fmla="*/ 700392 h 1001949"/>
                <a:gd name="connsiteX2" fmla="*/ 544749 w 1566153"/>
                <a:gd name="connsiteY2" fmla="*/ 700392 h 1001949"/>
                <a:gd name="connsiteX3" fmla="*/ 710119 w 1566153"/>
                <a:gd name="connsiteY3" fmla="*/ 1001949 h 1001949"/>
                <a:gd name="connsiteX4" fmla="*/ 1303506 w 1566153"/>
                <a:gd name="connsiteY4" fmla="*/ 778213 h 1001949"/>
                <a:gd name="connsiteX5" fmla="*/ 1449421 w 1566153"/>
                <a:gd name="connsiteY5" fmla="*/ 622570 h 1001949"/>
                <a:gd name="connsiteX6" fmla="*/ 1566153 w 1566153"/>
                <a:gd name="connsiteY6" fmla="*/ 233464 h 1001949"/>
                <a:gd name="connsiteX7" fmla="*/ 0 w 1566153"/>
                <a:gd name="connsiteY7" fmla="*/ 0 h 100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6153" h="1001949">
                  <a:moveTo>
                    <a:pt x="0" y="0"/>
                  </a:moveTo>
                  <a:lnTo>
                    <a:pt x="136187" y="700392"/>
                  </a:lnTo>
                  <a:lnTo>
                    <a:pt x="544749" y="700392"/>
                  </a:lnTo>
                  <a:lnTo>
                    <a:pt x="710119" y="1001949"/>
                  </a:lnTo>
                  <a:lnTo>
                    <a:pt x="1303506" y="778213"/>
                  </a:lnTo>
                  <a:lnTo>
                    <a:pt x="1449421" y="622570"/>
                  </a:lnTo>
                  <a:lnTo>
                    <a:pt x="1566153" y="2334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914400" y="5591784"/>
              <a:ext cx="2667000" cy="24258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914400" y="4829784"/>
              <a:ext cx="342900" cy="88521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Repackage the Data to Promote Clarity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5900"/>
            <a:ext cx="4440633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 flipH="1">
            <a:off x="1257300" y="1447800"/>
            <a:ext cx="2171700" cy="2171700"/>
          </a:xfrm>
          <a:prstGeom prst="line">
            <a:avLst/>
          </a:prstGeom>
          <a:noFill/>
          <a:ln w="142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409700" y="1447800"/>
            <a:ext cx="2171700" cy="2171700"/>
          </a:xfrm>
          <a:prstGeom prst="line">
            <a:avLst/>
          </a:prstGeom>
          <a:noFill/>
          <a:ln w="142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38600"/>
            <a:ext cx="3419475" cy="1883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24496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6934200" cy="46482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Management Role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Status reporting </a:t>
            </a:r>
            <a:r>
              <a:rPr lang="en-US" dirty="0"/>
              <a:t>g</a:t>
            </a:r>
            <a:r>
              <a:rPr lang="en-US" dirty="0" smtClean="0"/>
              <a:t>uidelines</a:t>
            </a:r>
          </a:p>
          <a:p>
            <a:pPr marL="398463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Frequency of status reporting</a:t>
            </a:r>
          </a:p>
          <a:p>
            <a:pPr marL="398463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Packaging the report for management</a:t>
            </a:r>
          </a:p>
          <a:p>
            <a:pPr marL="398463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Content of the report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Are you the manager of a TSP team?</a:t>
            </a:r>
          </a:p>
          <a:p>
            <a:pPr marL="344488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What to expect from a TSP pilot</a:t>
            </a:r>
          </a:p>
          <a:p>
            <a:pPr marL="344488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Data-driven decision-making</a:t>
            </a:r>
          </a:p>
          <a:p>
            <a:pPr marL="344488" indent="0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sz="1800" i="1" dirty="0" smtClean="0"/>
              <a:t>How management can help the team</a:t>
            </a:r>
            <a:endParaRPr lang="en-US" sz="1800" i="1" dirty="0"/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835612" y="3020197"/>
            <a:ext cx="314550" cy="262125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>
              <a:tabLst>
                <a:tab pos="292100" algn="l"/>
                <a:tab pos="571500" algn="l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2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5343524" y="2038349"/>
            <a:ext cx="3262641" cy="260032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What Information Does Management Need?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2160591"/>
            <a:ext cx="3119765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Report summary</a:t>
            </a:r>
          </a:p>
          <a:p>
            <a:r>
              <a:rPr lang="en-US" sz="2000" dirty="0" smtClean="0"/>
              <a:t>Current status</a:t>
            </a:r>
          </a:p>
          <a:p>
            <a:r>
              <a:rPr lang="en-US" sz="2000" dirty="0" smtClean="0"/>
              <a:t>Completion projections</a:t>
            </a:r>
          </a:p>
          <a:p>
            <a:r>
              <a:rPr lang="en-US" sz="2000" dirty="0" smtClean="0"/>
              <a:t>Recovery plan (if needed)</a:t>
            </a:r>
          </a:p>
          <a:p>
            <a:r>
              <a:rPr lang="en-US" sz="2000" dirty="0" smtClean="0"/>
              <a:t>Quality Indicators</a:t>
            </a:r>
          </a:p>
          <a:p>
            <a:r>
              <a:rPr lang="en-US" sz="2000" dirty="0" smtClean="0"/>
              <a:t>Next Steps</a:t>
            </a:r>
          </a:p>
        </p:txBody>
      </p:sp>
      <p:pic>
        <p:nvPicPr>
          <p:cNvPr id="63491" name="Picture 3" descr="C:\Users\mkasunic\Desktop\iStock_000014657634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46" y="2705100"/>
            <a:ext cx="4252554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873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2C5C03E1-75B0-4807-9CE5-484A162502A6}"/>
    </a:ext>
  </a:extLst>
</a:theme>
</file>

<file path=ppt/theme/theme2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C87C5457-86C9-4C40-A742-91D7687E6B4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11966</TotalTime>
  <Words>1878</Words>
  <Application>Microsoft Office PowerPoint</Application>
  <PresentationFormat>On-screen Show (4:3)</PresentationFormat>
  <Paragraphs>321</Paragraphs>
  <Slides>37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MS PGothic</vt:lpstr>
      <vt:lpstr>Arial</vt:lpstr>
      <vt:lpstr>Calibri</vt:lpstr>
      <vt:lpstr>Times</vt:lpstr>
      <vt:lpstr>Times New Roman</vt:lpstr>
      <vt:lpstr>1_courseware</vt:lpstr>
      <vt:lpstr>2_courseware</vt:lpstr>
      <vt:lpstr>PowerPoint Presentation</vt:lpstr>
      <vt:lpstr>PowerPoint Presentation</vt:lpstr>
      <vt:lpstr>Topics</vt:lpstr>
      <vt:lpstr>Management Role</vt:lpstr>
      <vt:lpstr>Status Reporting Frequency</vt:lpstr>
      <vt:lpstr>When Reporting to Management</vt:lpstr>
      <vt:lpstr>Repackage the Data to Promote Clarity</vt:lpstr>
      <vt:lpstr>Topics</vt:lpstr>
      <vt:lpstr>What Information Does Management Need?</vt:lpstr>
      <vt:lpstr>Begin by Summarizing the Key Launch Results</vt:lpstr>
      <vt:lpstr>Use Data to Describe Status</vt:lpstr>
      <vt:lpstr>General Guidelines</vt:lpstr>
      <vt:lpstr>Projecting When the Project Will Complete</vt:lpstr>
      <vt:lpstr>Examples: Assumptions When Projecting Project Completion</vt:lpstr>
      <vt:lpstr>Consider Developing Multiple Projections</vt:lpstr>
      <vt:lpstr>Developing a Schedule Projection - 1</vt:lpstr>
      <vt:lpstr>Developing a Schedule Projection - 2</vt:lpstr>
      <vt:lpstr>Developing a Schedule Projection - 3</vt:lpstr>
      <vt:lpstr>Developing a Schedule Projection - 4</vt:lpstr>
      <vt:lpstr>The Recovery Plan </vt:lpstr>
      <vt:lpstr>Example: Recovery Plan</vt:lpstr>
      <vt:lpstr>Report Indicators of Quality</vt:lpstr>
      <vt:lpstr>Concluding the Report</vt:lpstr>
      <vt:lpstr>Topics</vt:lpstr>
      <vt:lpstr>As a Manager, What Are Your Initial Expectations?</vt:lpstr>
      <vt:lpstr>Cultivating a Data-Driven Organization</vt:lpstr>
      <vt:lpstr>Management Reaction to Data</vt:lpstr>
      <vt:lpstr>Responding To Data: An Example</vt:lpstr>
      <vt:lpstr>Consequences of Your Response to Data</vt:lpstr>
      <vt:lpstr>A Better Response</vt:lpstr>
      <vt:lpstr>Other Ways That Management Could Help</vt:lpstr>
      <vt:lpstr>Another Example Scenario</vt:lpstr>
      <vt:lpstr>Supporting the Team</vt:lpstr>
      <vt:lpstr>Ingredients for Successful TSP Teams</vt:lpstr>
      <vt:lpstr>Messages to Remember</vt:lpstr>
      <vt:lpstr>Exercise: Reporting to Management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a Development Team  Reporting to Management</dc:title>
  <dc:creator>wrt</dc:creator>
  <cp:lastModifiedBy>wrn_loc_adm</cp:lastModifiedBy>
  <cp:revision>152</cp:revision>
  <cp:lastPrinted>2012-07-17T14:49:41Z</cp:lastPrinted>
  <dcterms:created xsi:type="dcterms:W3CDTF">2007-05-16T18:36:09Z</dcterms:created>
  <dcterms:modified xsi:type="dcterms:W3CDTF">2018-09-06T00:15:58Z</dcterms:modified>
</cp:coreProperties>
</file>